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7" r:id="rId1"/>
  </p:sldMasterIdLst>
  <p:sldIdLst>
    <p:sldId id="299" r:id="rId2"/>
    <p:sldId id="256" r:id="rId3"/>
    <p:sldId id="269" r:id="rId4"/>
    <p:sldId id="275" r:id="rId5"/>
    <p:sldId id="260" r:id="rId6"/>
    <p:sldId id="284" r:id="rId7"/>
    <p:sldId id="297" r:id="rId8"/>
    <p:sldId id="298" r:id="rId9"/>
    <p:sldId id="294" r:id="rId10"/>
    <p:sldId id="261" r:id="rId11"/>
    <p:sldId id="277" r:id="rId12"/>
    <p:sldId id="286" r:id="rId13"/>
    <p:sldId id="285" r:id="rId14"/>
    <p:sldId id="287" r:id="rId15"/>
    <p:sldId id="288" r:id="rId16"/>
    <p:sldId id="270" r:id="rId17"/>
    <p:sldId id="293" r:id="rId18"/>
    <p:sldId id="279" r:id="rId19"/>
    <p:sldId id="280" r:id="rId20"/>
    <p:sldId id="290" r:id="rId21"/>
    <p:sldId id="271" r:id="rId22"/>
    <p:sldId id="291" r:id="rId23"/>
    <p:sldId id="292" r:id="rId24"/>
    <p:sldId id="2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6129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21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9CDAAB-0A3B-4FB8-9EAD-844983E03924}" type="doc">
      <dgm:prSet loTypeId="urn:microsoft.com/office/officeart/2005/8/layout/cycle6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41C312-207E-45E6-B1F5-8B1E911D4F71}">
      <dgm:prSet custT="1"/>
      <dgm:spPr/>
      <dgm:t>
        <a:bodyPr/>
        <a:lstStyle/>
        <a:p>
          <a:pPr rtl="0"/>
          <a:r>
            <a: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AUPRÈS DES ORPHELINS</a:t>
          </a:r>
          <a:endParaRPr lang="en-US" sz="24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9BC354-AA02-40A9-BEBB-AA5C4D2A9A6D}" type="parTrans" cxnId="{830DB166-BAD6-4016-BCEF-213587CBB3B5}">
      <dgm:prSet/>
      <dgm:spPr/>
      <dgm:t>
        <a:bodyPr/>
        <a:lstStyle/>
        <a:p>
          <a:endParaRPr lang="en-US"/>
        </a:p>
      </dgm:t>
    </dgm:pt>
    <dgm:pt modelId="{49A7ADA6-656E-4DD6-9521-8D4205B3771F}" type="sibTrans" cxnId="{830DB166-BAD6-4016-BCEF-213587CBB3B5}">
      <dgm:prSet/>
      <dgm:spPr/>
      <dgm:t>
        <a:bodyPr/>
        <a:lstStyle/>
        <a:p>
          <a:endParaRPr lang="en-US"/>
        </a:p>
      </dgm:t>
    </dgm:pt>
    <dgm:pt modelId="{B48B0F4A-F739-4B5F-9B40-EA0FC7B08830}" type="pres">
      <dgm:prSet presAssocID="{389CDAAB-0A3B-4FB8-9EAD-844983E0392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99AEEF-7C50-4E41-85C6-514BC85DCBDB}" type="pres">
      <dgm:prSet presAssocID="{7C41C312-207E-45E6-B1F5-8B1E911D4F71}" presName="node" presStyleLbl="node1" presStyleIdx="0" presStyleCnt="1" custRadScaleRad="108410" custRadScaleInc="-7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30739FB-7A62-42B7-B8F2-0EED3F478CE6}" type="presOf" srcId="{7C41C312-207E-45E6-B1F5-8B1E911D4F71}" destId="{0599AEEF-7C50-4E41-85C6-514BC85DCBDB}" srcOrd="0" destOrd="0" presId="urn:microsoft.com/office/officeart/2005/8/layout/cycle6"/>
    <dgm:cxn modelId="{830DB166-BAD6-4016-BCEF-213587CBB3B5}" srcId="{389CDAAB-0A3B-4FB8-9EAD-844983E03924}" destId="{7C41C312-207E-45E6-B1F5-8B1E911D4F71}" srcOrd="0" destOrd="0" parTransId="{DD9BC354-AA02-40A9-BEBB-AA5C4D2A9A6D}" sibTransId="{49A7ADA6-656E-4DD6-9521-8D4205B3771F}"/>
    <dgm:cxn modelId="{067E5D75-57EA-4CF9-A59D-8D71F26AD2CF}" type="presOf" srcId="{389CDAAB-0A3B-4FB8-9EAD-844983E03924}" destId="{B48B0F4A-F739-4B5F-9B40-EA0FC7B08830}" srcOrd="0" destOrd="0" presId="urn:microsoft.com/office/officeart/2005/8/layout/cycle6"/>
    <dgm:cxn modelId="{B728E650-EE65-4B78-AE4B-F93488C75B7C}" type="presParOf" srcId="{B48B0F4A-F739-4B5F-9B40-EA0FC7B08830}" destId="{0599AEEF-7C50-4E41-85C6-514BC85DCBDB}" srcOrd="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99AEEF-7C50-4E41-85C6-514BC85DCBDB}">
      <dsp:nvSpPr>
        <dsp:cNvPr id="0" name=""/>
        <dsp:cNvSpPr/>
      </dsp:nvSpPr>
      <dsp:spPr>
        <a:xfrm>
          <a:off x="0" y="615"/>
          <a:ext cx="2208902" cy="14357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AUPRÈS DES ORPHELINS</a:t>
          </a:r>
          <a:endParaRPr lang="en-US" sz="24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089" y="70704"/>
        <a:ext cx="2068724" cy="12956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85DEF5-2D70-4CA1-880A-CF60298AA88B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74C201E-C285-4B59-977A-CB56AAFF3F9C}" type="slidenum">
              <a:rPr lang="en-US" smtClean="0"/>
              <a:t>‹N°›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36359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DEF5-2D70-4CA1-880A-CF60298AA88B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C201E-C285-4B59-977A-CB56AAFF3F9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79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DEF5-2D70-4CA1-880A-CF60298AA88B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C201E-C285-4B59-977A-CB56AAFF3F9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18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DEF5-2D70-4CA1-880A-CF60298AA88B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C201E-C285-4B59-977A-CB56AAFF3F9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41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85DEF5-2D70-4CA1-880A-CF60298AA88B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74C201E-C285-4B59-977A-CB56AAFF3F9C}" type="slidenum">
              <a:rPr lang="en-US" smtClean="0"/>
              <a:t>‹N°›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408860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DEF5-2D70-4CA1-880A-CF60298AA88B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C201E-C285-4B59-977A-CB56AAFF3F9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7825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DEF5-2D70-4CA1-880A-CF60298AA88B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C201E-C285-4B59-977A-CB56AAFF3F9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9209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DEF5-2D70-4CA1-880A-CF60298AA88B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C201E-C285-4B59-977A-CB56AAFF3F9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11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DEF5-2D70-4CA1-880A-CF60298AA88B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C201E-C285-4B59-977A-CB56AAFF3F9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55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6D85DEF5-2D70-4CA1-880A-CF60298AA88B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274C201E-C285-4B59-977A-CB56AAFF3F9C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302941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6D85DEF5-2D70-4CA1-880A-CF60298AA88B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274C201E-C285-4B59-977A-CB56AAFF3F9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31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D85DEF5-2D70-4CA1-880A-CF60298AA88B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74C201E-C285-4B59-977A-CB56AAFF3F9C}" type="slidenum">
              <a:rPr lang="en-US" smtClean="0"/>
              <a:t>‹N°›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26360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6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88.png"/><Relationship Id="rId4" Type="http://schemas.openxmlformats.org/officeDocument/2006/relationships/diagramData" Target="../diagrams/data1.xml"/><Relationship Id="rId9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7.jpeg"/><Relationship Id="rId5" Type="http://schemas.openxmlformats.org/officeDocument/2006/relationships/image" Target="../media/image12.png"/><Relationship Id="rId15" Type="http://schemas.microsoft.com/office/2007/relationships/hdphoto" Target="../media/hdphoto3.wdp"/><Relationship Id="rId10" Type="http://schemas.openxmlformats.org/officeDocument/2006/relationships/image" Target="../media/image16.jpeg"/><Relationship Id="rId4" Type="http://schemas.openxmlformats.org/officeDocument/2006/relationships/image" Target="../media/image11.png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30306" y="253093"/>
            <a:ext cx="11600329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L’Œuvre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saint-paul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fondée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 Viet Nam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78" y="3356988"/>
            <a:ext cx="3175000" cy="25527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760078" y="1347108"/>
            <a:ext cx="4511369" cy="78377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smtClean="0">
                <a:solidFill>
                  <a:schemeClr val="tx1"/>
                </a:solidFill>
              </a:rPr>
              <a:t>le 30 </a:t>
            </a:r>
            <a:r>
              <a:rPr lang="en-US" sz="2800" dirty="0" err="1" smtClean="0">
                <a:solidFill>
                  <a:schemeClr val="tx1"/>
                </a:solidFill>
              </a:rPr>
              <a:t>janvier</a:t>
            </a:r>
            <a:r>
              <a:rPr lang="en-US" sz="2800" dirty="0" smtClean="0">
                <a:solidFill>
                  <a:schemeClr val="tx1"/>
                </a:solidFill>
              </a:rPr>
              <a:t> 1974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827" y="3518328"/>
            <a:ext cx="3359960" cy="25199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77" y="2278061"/>
            <a:ext cx="2366010" cy="2957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7166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shred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31930" y="3438765"/>
            <a:ext cx="3127453" cy="753419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 SỐNG TÂM LINH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9898" y="143692"/>
            <a:ext cx="10998926" cy="65967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535506" y="601848"/>
            <a:ext cx="5901870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 SPIRITUELLE</a:t>
            </a:r>
            <a:endParaRPr lang="en-US" sz="4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Lovers of Holy Cross of Go Vap - All rights reserved: Chúa Nhật ...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780" y="1526721"/>
            <a:ext cx="3302862" cy="36412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09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comb/>
      </p:transition>
    </mc:Choice>
    <mc:Fallback xmlns="">
      <p:transition spd="slow" advClick="0" advTm="5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394" y="1371813"/>
            <a:ext cx="2977388" cy="19872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08" y="3577846"/>
            <a:ext cx="2912864" cy="19419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8" name="Rectangle 17"/>
          <p:cNvSpPr/>
          <p:nvPr/>
        </p:nvSpPr>
        <p:spPr>
          <a:xfrm>
            <a:off x="3552093" y="1471359"/>
            <a:ext cx="4888522" cy="2990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3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 que je </a:t>
            </a:r>
            <a:r>
              <a:rPr lang="en-US" sz="3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suis</a:t>
            </a:r>
            <a:r>
              <a:rPr lang="en-US" sz="3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3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 le </a:t>
            </a:r>
            <a:r>
              <a:rPr lang="en-US" sz="3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suis</a:t>
            </a:r>
            <a:endParaRPr lang="en-US" sz="3800" b="1" i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3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 </a:t>
            </a:r>
            <a:r>
              <a:rPr lang="en-US" sz="3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grâce </a:t>
            </a:r>
            <a:r>
              <a:rPr lang="en-US" sz="3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n-US" sz="3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Dieu</a:t>
            </a:r>
            <a:r>
              <a:rPr lang="en-US" sz="3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algn="ctr">
              <a:lnSpc>
                <a:spcPts val="2200"/>
              </a:lnSpc>
            </a:pPr>
            <a:endParaRPr lang="en-US" sz="2800" b="1" i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/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S.Paul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aux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Corinthiens</a:t>
            </a:r>
            <a:endParaRPr lang="en-US" sz="2800" b="1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70356" y="5598219"/>
            <a:ext cx="2617640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ADORATION </a:t>
            </a:r>
            <a:endParaRPr lang="en-US" sz="24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60011" y="510075"/>
            <a:ext cx="4206601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sz="2400" b="1" cap="all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Liturgie</a:t>
            </a:r>
            <a:r>
              <a:rPr lang="en-US" sz="2400" b="1" cap="all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des </a:t>
            </a:r>
            <a:r>
              <a:rPr lang="en-US" sz="2400" b="1" cap="all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Heures</a:t>
            </a:r>
            <a:endParaRPr lang="en-US" sz="2400" b="1" cap="all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282" y="3650030"/>
            <a:ext cx="2682240" cy="2011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1" name="Rectangle 20"/>
          <p:cNvSpPr/>
          <p:nvPr/>
        </p:nvSpPr>
        <p:spPr>
          <a:xfrm>
            <a:off x="6781837" y="5718597"/>
            <a:ext cx="2654125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MÉDITATION</a:t>
            </a:r>
            <a:endParaRPr lang="en-US" sz="24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38914" y="480802"/>
            <a:ext cx="2880917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EUCHARISTIE </a:t>
            </a:r>
            <a:endParaRPr lang="en-US" sz="24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Phải làm gì khi Mình Thánh Chúa rơi xuống đất? | Báo Công Giá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33" y="1108432"/>
            <a:ext cx="2870770" cy="21503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510" y="4446830"/>
            <a:ext cx="340464" cy="418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76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shred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502515" y="1258093"/>
            <a:ext cx="3305553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PARTAGE </a:t>
            </a:r>
            <a:r>
              <a:rPr lang="en-US" sz="2400" b="1" cap="all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la Parole</a:t>
            </a:r>
            <a:endParaRPr lang="en-US" sz="2400" b="1" cap="all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65857" y="2889360"/>
            <a:ext cx="2717411" cy="9852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LECTURE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SPIRITUELLE</a:t>
            </a:r>
            <a:endParaRPr lang="en-US" sz="24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86445"/>
            <a:ext cx="4176347" cy="2273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RÉCOLLECTION MENSUELLE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endParaRPr lang="en-US" sz="2400" b="1" dirty="0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RETRAITE ANNUELLE</a:t>
            </a:r>
            <a:endParaRPr lang="en-US" sz="24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Bíblia Aberta Criativa Pintada à Mão, A Bíblia, A Cruz, Espalhe A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0" y="1419229"/>
            <a:ext cx="4219079" cy="421907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48" y="2889360"/>
            <a:ext cx="3156424" cy="223432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Rectangle 1"/>
          <p:cNvSpPr/>
          <p:nvPr/>
        </p:nvSpPr>
        <p:spPr>
          <a:xfrm>
            <a:off x="2444261" y="5831737"/>
            <a:ext cx="8001000" cy="896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dirty="0" smtClean="0">
                <a:solidFill>
                  <a:srgbClr val="FF0000"/>
                </a:solidFill>
              </a:rPr>
              <a:t>Fortifient notre amour du Christ et de nos Sœurs</a:t>
            </a:r>
            <a:endParaRPr lang="fr-F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:comb/>
      </p:transition>
    </mc:Choice>
    <mc:Fallback xmlns="">
      <p:transition spd="slow" advClick="0" advTm="5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975" y="261257"/>
            <a:ext cx="10972800" cy="65967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7296912" y="642837"/>
            <a:ext cx="3934438" cy="2269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Qu’il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agréable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qu’il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doux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pour des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sœurs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demeurer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ensemble!   </a:t>
            </a:r>
          </a:p>
          <a:p>
            <a:pPr marL="457200" algn="r">
              <a:lnSpc>
                <a:spcPct val="107000"/>
              </a:lnSpc>
              <a:spcAft>
                <a:spcPts val="800"/>
              </a:spcAft>
            </a:pPr>
            <a:r>
              <a:rPr lang="en-US" sz="1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Ps 133,1</a:t>
            </a:r>
            <a:endParaRPr lang="en-US" sz="14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36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523" y="1123629"/>
            <a:ext cx="4794140" cy="41940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07" y="652591"/>
            <a:ext cx="1853054" cy="24661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72562" y="3657933"/>
            <a:ext cx="3897665" cy="2707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430" y="4188778"/>
            <a:ext cx="3807262" cy="225779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381" y="511188"/>
            <a:ext cx="3306942" cy="24802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Rectangle 9"/>
          <p:cNvSpPr/>
          <p:nvPr/>
        </p:nvSpPr>
        <p:spPr>
          <a:xfrm rot="629936">
            <a:off x="3189885" y="6036029"/>
            <a:ext cx="2634054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JEUX  BIBLIQUES</a:t>
            </a:r>
            <a:endParaRPr lang="en-US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 rot="21143930">
            <a:off x="5914946" y="6183397"/>
            <a:ext cx="409387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PREPARATION DE LA CRÊCHE</a:t>
            </a:r>
            <a:endParaRPr lang="en-US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 rot="20902923">
            <a:off x="8379698" y="3037583"/>
            <a:ext cx="361357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DÉTENTE PAR LES JEUX</a:t>
            </a:r>
            <a:endParaRPr lang="en-US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44216" y="167553"/>
            <a:ext cx="5256745" cy="49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2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 COMMUNAUTAIRE</a:t>
            </a:r>
            <a:endParaRPr lang="en-US" sz="2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47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>
        <p14:conveyor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969" y="4397218"/>
            <a:ext cx="3144858" cy="2097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824281" y="2785472"/>
            <a:ext cx="2903548" cy="1935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79952" flipV="1">
            <a:off x="8422900" y="905219"/>
            <a:ext cx="3111500" cy="20743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790" y="1582453"/>
            <a:ext cx="3715684" cy="25815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Rectangle 20"/>
          <p:cNvSpPr/>
          <p:nvPr/>
        </p:nvSpPr>
        <p:spPr>
          <a:xfrm>
            <a:off x="4475302" y="4294108"/>
            <a:ext cx="3024443" cy="985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Œ</a:t>
            </a:r>
            <a:r>
              <a:rPr lang="en-US" sz="2400" b="1" cap="all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uvreS</a:t>
            </a:r>
            <a:r>
              <a:rPr lang="en-US" sz="2400" b="1" cap="all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cap="all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NOS MAINS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85" y="914401"/>
            <a:ext cx="3045710" cy="23152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85" y="3361502"/>
            <a:ext cx="3029724" cy="230305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4722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018" y="4180928"/>
            <a:ext cx="3603920" cy="2585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817" y="306683"/>
            <a:ext cx="4556939" cy="3417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56633" y="4184424"/>
            <a:ext cx="2775856" cy="2312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800" y="4082144"/>
            <a:ext cx="3701142" cy="2775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023" y="-16147"/>
            <a:ext cx="6243529" cy="4063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021" y="1720299"/>
            <a:ext cx="3021331" cy="24648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88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>
        <p14:glitter pattern="hexagon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uyền Giáo Trong Thế Giới Hôm Nay | Giáo Phận Thanh Hó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5" y="52252"/>
            <a:ext cx="11691256" cy="68057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27117" y="860078"/>
            <a:ext cx="4213498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 </a:t>
            </a:r>
            <a:r>
              <a:rPr lang="en-US" sz="36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APOSTOLique</a:t>
            </a:r>
            <a:endParaRPr lang="en-US" sz="3600" b="1" cap="all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4050" y="4876137"/>
            <a:ext cx="49887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fr-FR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Allez dans le monde entier. Proclamez l’Evangile à toute la création» (Mc 16,15)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83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2411" y="145730"/>
            <a:ext cx="3442362" cy="9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LIBRAIRIE </a:t>
            </a: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NOTRE DAME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73" y="1403126"/>
            <a:ext cx="3402547" cy="25519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950" y="327869"/>
            <a:ext cx="2659621" cy="35498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921" y="3794404"/>
            <a:ext cx="3669100" cy="28449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7592" y="3794404"/>
            <a:ext cx="3583438" cy="26847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718" y="1978542"/>
            <a:ext cx="2472783" cy="32610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Rectangle 13"/>
          <p:cNvSpPr/>
          <p:nvPr/>
        </p:nvSpPr>
        <p:spPr>
          <a:xfrm>
            <a:off x="7745624" y="310290"/>
            <a:ext cx="4051029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LIBRAIRIE DU CENTRE PASTORAL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4586" y="1531069"/>
            <a:ext cx="2033107" cy="271080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5038" y="3686747"/>
            <a:ext cx="2160806" cy="28810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5000">
        <p14:window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492" y="426331"/>
            <a:ext cx="3166476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BIBLIOTHÈQUE DU GRAND SÉMINAIRE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38504" y="1704181"/>
            <a:ext cx="2684594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BIBLIOTHÈQUE DE LA COMMUNAUTÉ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12" y="193625"/>
            <a:ext cx="4009206" cy="26728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1" y="3367401"/>
            <a:ext cx="2569932" cy="34265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2111" y="3038809"/>
            <a:ext cx="2815407" cy="37538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912" y="3513146"/>
            <a:ext cx="4180113" cy="31350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5571" y="550381"/>
            <a:ext cx="2112765" cy="28170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5513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shred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úa Jesus nói tiếng gì? - BBC News Tiếng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906" y="2816816"/>
            <a:ext cx="2857564" cy="160023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ác Động của Chúa Thánh Thần – Cộng Đoàn Thánh Giuse - Giáo Xứ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906" y="1087159"/>
            <a:ext cx="2819400" cy="161925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859" y="2136569"/>
            <a:ext cx="2029304" cy="28403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58" y="2211324"/>
            <a:ext cx="2078556" cy="29093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Zone de texte 14"/>
          <p:cNvSpPr txBox="1"/>
          <p:nvPr/>
        </p:nvSpPr>
        <p:spPr>
          <a:xfrm>
            <a:off x="443188" y="228600"/>
            <a:ext cx="4009382" cy="166818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Œuvre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Saint-Paul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Fribourg Suisse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décembre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1873 </a:t>
            </a:r>
            <a:endParaRPr lang="en-US" sz="2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 5">
            <a:extLst>
              <a:ext uri="{FF2B5EF4-FFF2-40B4-BE49-F238E27FC236}">
                <a16:creationId xmlns:a16="http://schemas.microsoft.com/office/drawing/2014/main" xmlns="" id="{E1F7ABD9-96A6-4175-9260-BF86303CD7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983614" y="4417052"/>
            <a:ext cx="2415984" cy="23435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ChinhChuaChonConBeat-Beat-55737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4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43079" y="5588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1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2727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59" y="378001"/>
            <a:ext cx="5393226" cy="380235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001" y="4009279"/>
            <a:ext cx="3535342" cy="2527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1000174" y="101368"/>
            <a:ext cx="6291780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Devenir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compétentes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pour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annoncer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l’Evangile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792" y="378001"/>
            <a:ext cx="4412977" cy="27068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954" y="3525591"/>
            <a:ext cx="4014651" cy="30109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1450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glitter pattern="hexago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091" y="1977752"/>
            <a:ext cx="5489668" cy="3661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078" name="Picture 6" descr="Trên đường Em-mau – Giáo xứ Tân Đị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99" y="1600510"/>
            <a:ext cx="5512441" cy="36743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7"/>
          <p:cNvSpPr txBox="1">
            <a:spLocks/>
          </p:cNvSpPr>
          <p:nvPr/>
        </p:nvSpPr>
        <p:spPr>
          <a:xfrm>
            <a:off x="904651" y="722439"/>
            <a:ext cx="6283235" cy="48750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Comme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les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deux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disciples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d’Emmaüs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que 10"/>
          <p:cNvSpPr/>
          <p:nvPr/>
        </p:nvSpPr>
        <p:spPr>
          <a:xfrm>
            <a:off x="1" y="0"/>
            <a:ext cx="11900262" cy="6775049"/>
          </a:xfrm>
          <a:prstGeom prst="plaqu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087678" y="58417"/>
            <a:ext cx="3346534" cy="1475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RENDRE VISITE AUX PAUVRES ET AUX ENFANTS ORPHELINS</a:t>
            </a:r>
            <a:b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154" y="1238661"/>
            <a:ext cx="5661659" cy="3774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02" y="58417"/>
            <a:ext cx="4197532" cy="27983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32" y="275121"/>
            <a:ext cx="3993511" cy="29951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212" y="4386591"/>
            <a:ext cx="3707113" cy="24714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2653">
            <a:off x="857469" y="4196248"/>
            <a:ext cx="3951112" cy="2634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842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5000">
        <p14:conveyor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025" y="3331029"/>
            <a:ext cx="5260470" cy="3592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75" y="186097"/>
            <a:ext cx="4529693" cy="339727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250014920"/>
              </p:ext>
            </p:extLst>
          </p:nvPr>
        </p:nvGraphicFramePr>
        <p:xfrm>
          <a:off x="726578" y="4025443"/>
          <a:ext cx="2741717" cy="1436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1907" y="186097"/>
            <a:ext cx="4336746" cy="32525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975" y="2636614"/>
            <a:ext cx="1157356" cy="138882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607670" y="4277783"/>
            <a:ext cx="3302458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“Ce que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vous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faites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au plus petit de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mes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frères,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c’est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à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Moi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vous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faites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Mt 25,40</a:t>
            </a:r>
            <a:endParaRPr lang="en-US" sz="14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54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22" y="263345"/>
            <a:ext cx="10829107" cy="662982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3798277" y="1670538"/>
            <a:ext cx="5723791" cy="16969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b="1" dirty="0" smtClean="0">
                <a:solidFill>
                  <a:srgbClr val="002060"/>
                </a:solidFill>
              </a:rPr>
              <a:t>Le Seigneur bénit son peuple</a:t>
            </a:r>
          </a:p>
          <a:p>
            <a:pPr algn="ctr"/>
            <a:r>
              <a:rPr lang="fr-CH" sz="3200" b="1" dirty="0" smtClean="0">
                <a:solidFill>
                  <a:srgbClr val="002060"/>
                </a:solidFill>
              </a:rPr>
              <a:t>en lui donnant la paix.</a:t>
            </a:r>
            <a:endParaRPr lang="fr-FR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09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0" advClick="0" advTm="3000">
        <p14:window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8964"/>
            <a:ext cx="12192000" cy="6844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 de texte 25"/>
          <p:cNvSpPr txBox="1"/>
          <p:nvPr/>
        </p:nvSpPr>
        <p:spPr>
          <a:xfrm>
            <a:off x="576510" y="6053826"/>
            <a:ext cx="2071813" cy="34746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CH" sz="9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Sœur Madeleine-Odile SCHOFFIT</a:t>
            </a:r>
            <a:endParaRPr lang="en-US" sz="9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3000"/>
              </a:lnSpc>
              <a:spcAft>
                <a:spcPts val="0"/>
              </a:spcAft>
            </a:pPr>
            <a:r>
              <a:rPr lang="fr-CH" sz="9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novembre 1966 au 27 février 1978</a:t>
            </a:r>
            <a:endParaRPr lang="en-US" sz="9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H" sz="9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9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H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 20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45" y="3695698"/>
            <a:ext cx="1868108" cy="23349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2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051" y="3706935"/>
            <a:ext cx="1847516" cy="23083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Zone de texte 26"/>
          <p:cNvSpPr txBox="1"/>
          <p:nvPr/>
        </p:nvSpPr>
        <p:spPr>
          <a:xfrm>
            <a:off x="2931316" y="6039827"/>
            <a:ext cx="1903443" cy="49393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CH" sz="9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Sœur Cécile-Jean BOULLENGER</a:t>
            </a:r>
            <a:endParaRPr lang="en-US" sz="9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300"/>
              </a:spcAft>
            </a:pPr>
            <a:r>
              <a:rPr lang="fr-CH" sz="9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 février 1978 au 16 mars </a:t>
            </a:r>
            <a:r>
              <a:rPr lang="fr-CH" sz="9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1990</a:t>
            </a:r>
            <a:r>
              <a:rPr lang="en-US" sz="9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9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H" sz="9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 avril 2012 au 6 mai 2017</a:t>
            </a:r>
            <a:endParaRPr lang="en-US" sz="9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 22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787" y="3718767"/>
            <a:ext cx="1948108" cy="22986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Zone de texte 27"/>
          <p:cNvSpPr txBox="1"/>
          <p:nvPr/>
        </p:nvSpPr>
        <p:spPr>
          <a:xfrm>
            <a:off x="5360664" y="6032715"/>
            <a:ext cx="1645920" cy="38163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CH" sz="9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Sœur Anna-</a:t>
            </a:r>
            <a:r>
              <a:rPr lang="fr-CH" sz="9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Béata</a:t>
            </a:r>
            <a:r>
              <a:rPr lang="fr-CH" sz="9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SUTER</a:t>
            </a:r>
            <a:endParaRPr lang="en-US" sz="9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3000"/>
              </a:lnSpc>
              <a:spcAft>
                <a:spcPts val="0"/>
              </a:spcAft>
            </a:pPr>
            <a:r>
              <a:rPr lang="fr-CH" sz="9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 mars 1990 au 16 avril 2002</a:t>
            </a:r>
            <a:endParaRPr lang="en-US" sz="9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H" sz="9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9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H" sz="9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 2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815" y="3813160"/>
            <a:ext cx="1869355" cy="22349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Zone de texte 28"/>
          <p:cNvSpPr txBox="1"/>
          <p:nvPr/>
        </p:nvSpPr>
        <p:spPr>
          <a:xfrm>
            <a:off x="7549357" y="6027539"/>
            <a:ext cx="1994222" cy="51929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CH" sz="9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Sœur Michèle-Dominique GISIGER</a:t>
            </a:r>
            <a:endParaRPr lang="en-US" sz="9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3000"/>
              </a:lnSpc>
              <a:spcAft>
                <a:spcPts val="0"/>
              </a:spcAft>
            </a:pPr>
            <a:r>
              <a:rPr lang="fr-CH" sz="9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 avril 2002 au 26 avril 2012</a:t>
            </a:r>
            <a:endParaRPr lang="en-US" sz="9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Zone de texte 18"/>
          <p:cNvSpPr txBox="1"/>
          <p:nvPr/>
        </p:nvSpPr>
        <p:spPr>
          <a:xfrm>
            <a:off x="9987738" y="6025932"/>
            <a:ext cx="1666362" cy="414543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CH" sz="9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Sœur Agnès-Thérèse </a:t>
            </a:r>
            <a:r>
              <a:rPr lang="fr-CH" sz="9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DIENE</a:t>
            </a:r>
            <a:endParaRPr lang="en-US" sz="9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fr-CH" sz="9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mai 2017 </a:t>
            </a:r>
            <a:endParaRPr lang="en-US" sz="9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 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768" y="3839286"/>
            <a:ext cx="1735379" cy="22349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 6" descr="Mère Phébée-Louise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3" t="7440" r="16934" b="10416"/>
          <a:stretch>
            <a:fillRect/>
          </a:stretch>
        </p:blipFill>
        <p:spPr bwMode="auto">
          <a:xfrm>
            <a:off x="1102067" y="1217169"/>
            <a:ext cx="1201099" cy="15821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Zone de texte 13"/>
          <p:cNvSpPr txBox="1"/>
          <p:nvPr/>
        </p:nvSpPr>
        <p:spPr>
          <a:xfrm>
            <a:off x="861318" y="3195810"/>
            <a:ext cx="1708722" cy="27508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CH" sz="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Mère </a:t>
            </a:r>
            <a:r>
              <a:rPr lang="fr-CH" sz="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Phébée</a:t>
            </a:r>
            <a:r>
              <a:rPr lang="fr-CH" sz="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-Louise BERSIER</a:t>
            </a:r>
            <a:endParaRPr lang="en-US" sz="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CH" sz="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 janvier 1892 au 15 août 1904</a:t>
            </a:r>
            <a:endParaRPr lang="en-US" sz="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Image 7" descr="Mère Eunice-Catherine-1"/>
          <p:cNvPicPr/>
          <p:nvPr/>
        </p:nvPicPr>
        <p:blipFill>
          <a:blip r:embed="rId10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"/>
          <a:stretch>
            <a:fillRect/>
          </a:stretch>
        </p:blipFill>
        <p:spPr bwMode="auto">
          <a:xfrm>
            <a:off x="2886832" y="1185180"/>
            <a:ext cx="1166025" cy="15887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1" name="Zone de texte 14"/>
          <p:cNvSpPr txBox="1"/>
          <p:nvPr/>
        </p:nvSpPr>
        <p:spPr>
          <a:xfrm>
            <a:off x="2413695" y="3192756"/>
            <a:ext cx="2072247" cy="33115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CH" sz="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Mère </a:t>
            </a:r>
            <a:r>
              <a:rPr lang="fr-CH" sz="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Eunice</a:t>
            </a:r>
            <a:r>
              <a:rPr lang="fr-CH" sz="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-Catherine ZURKINDEN</a:t>
            </a:r>
            <a:endParaRPr lang="en-US" sz="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3000"/>
              </a:lnSpc>
              <a:spcAft>
                <a:spcPts val="0"/>
              </a:spcAft>
            </a:pPr>
            <a:r>
              <a:rPr lang="fr-CH" sz="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 août 1904 au 17 </a:t>
            </a:r>
            <a:r>
              <a:rPr lang="fr-CH" sz="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octobre 1920</a:t>
            </a:r>
            <a:endParaRPr lang="en-US" sz="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Image 8" descr="Mère-Agnès-Eugénie-1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555" y="1229407"/>
            <a:ext cx="1208258" cy="15338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3" name="Zone de texte 15"/>
          <p:cNvSpPr txBox="1"/>
          <p:nvPr/>
        </p:nvSpPr>
        <p:spPr>
          <a:xfrm>
            <a:off x="4465767" y="3155316"/>
            <a:ext cx="1670691" cy="38079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</a:pPr>
            <a:r>
              <a:rPr lang="fr-CH" sz="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Mère Agnès-Eugénie BRODARD</a:t>
            </a:r>
            <a:endParaRPr lang="en-US" sz="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3000"/>
              </a:lnSpc>
              <a:spcAft>
                <a:spcPts val="0"/>
              </a:spcAft>
            </a:pPr>
            <a:r>
              <a:rPr lang="fr-CH" sz="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31 octobre 1920 au 5 février 1932</a:t>
            </a:r>
            <a:endParaRPr lang="en-US" sz="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Zone de texte 16"/>
          <p:cNvSpPr txBox="1"/>
          <p:nvPr/>
        </p:nvSpPr>
        <p:spPr>
          <a:xfrm>
            <a:off x="6089691" y="3145681"/>
            <a:ext cx="1851349" cy="32696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CH" sz="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Mère Léonide-Alexandrine ANDREY</a:t>
            </a:r>
            <a:endParaRPr lang="en-US" sz="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3000"/>
              </a:lnSpc>
              <a:spcAft>
                <a:spcPts val="0"/>
              </a:spcAft>
            </a:pPr>
            <a:r>
              <a:rPr lang="fr-CH" sz="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 avril 1932 au 28 avril 1938</a:t>
            </a:r>
            <a:endParaRPr lang="en-US" sz="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Image 9" descr="Mère-Léonide-Alexandrine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" r="3069"/>
          <a:stretch>
            <a:fillRect/>
          </a:stretch>
        </p:blipFill>
        <p:spPr bwMode="auto">
          <a:xfrm>
            <a:off x="6383213" y="1236775"/>
            <a:ext cx="1264308" cy="15364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" name="Image 12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202" y="1273090"/>
            <a:ext cx="1246077" cy="15262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7" name="Zone de texte 17"/>
          <p:cNvSpPr txBox="1"/>
          <p:nvPr/>
        </p:nvSpPr>
        <p:spPr>
          <a:xfrm>
            <a:off x="8019418" y="3113560"/>
            <a:ext cx="1785421" cy="36159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CH" sz="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Mère </a:t>
            </a:r>
            <a:r>
              <a:rPr lang="fr-CH" sz="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Martine-Rose</a:t>
            </a:r>
            <a:r>
              <a:rPr lang="fr-CH" sz="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sz="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fr-CH" sz="800" b="1" cap="all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ussillier</a:t>
            </a:r>
            <a:endParaRPr lang="en-US" sz="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3000"/>
              </a:lnSpc>
              <a:spcAft>
                <a:spcPts val="0"/>
              </a:spcAft>
            </a:pPr>
            <a:r>
              <a:rPr lang="fr-CH" sz="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 avril 1938 au 24 mai 1958</a:t>
            </a:r>
            <a:endParaRPr lang="en-US" sz="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Image 19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621" y="1271506"/>
            <a:ext cx="1253531" cy="15456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9" name="Zone de texte 24"/>
          <p:cNvSpPr txBox="1"/>
          <p:nvPr/>
        </p:nvSpPr>
        <p:spPr>
          <a:xfrm>
            <a:off x="9917371" y="3124983"/>
            <a:ext cx="1596040" cy="33378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CH" sz="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Mère Angèle-Marguerite BAYS</a:t>
            </a:r>
            <a:endParaRPr lang="en-US" sz="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3000"/>
              </a:lnSpc>
              <a:spcAft>
                <a:spcPts val="0"/>
              </a:spcAft>
            </a:pPr>
            <a:r>
              <a:rPr lang="fr-CH" sz="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 mai 1958 au 28 juillet 1966</a:t>
            </a:r>
            <a:endParaRPr lang="en-US" sz="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Zone de texte 14"/>
          <p:cNvSpPr txBox="1"/>
          <p:nvPr/>
        </p:nvSpPr>
        <p:spPr>
          <a:xfrm>
            <a:off x="1519242" y="291397"/>
            <a:ext cx="9338935" cy="555013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supérieures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générales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depuis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les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origines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Zone de texte 14"/>
          <p:cNvSpPr txBox="1"/>
          <p:nvPr/>
        </p:nvSpPr>
        <p:spPr>
          <a:xfrm>
            <a:off x="1224619" y="2756859"/>
            <a:ext cx="842299" cy="35782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Zone de texte 14"/>
          <p:cNvSpPr txBox="1"/>
          <p:nvPr/>
        </p:nvSpPr>
        <p:spPr>
          <a:xfrm>
            <a:off x="3056046" y="2739310"/>
            <a:ext cx="842299" cy="35782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Zone de texte 14"/>
          <p:cNvSpPr txBox="1"/>
          <p:nvPr/>
        </p:nvSpPr>
        <p:spPr>
          <a:xfrm>
            <a:off x="4813939" y="2730861"/>
            <a:ext cx="842299" cy="35782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Zone de texte 14"/>
          <p:cNvSpPr txBox="1"/>
          <p:nvPr/>
        </p:nvSpPr>
        <p:spPr>
          <a:xfrm>
            <a:off x="6594217" y="2727619"/>
            <a:ext cx="842299" cy="35782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Zone de texte 14"/>
          <p:cNvSpPr txBox="1"/>
          <p:nvPr/>
        </p:nvSpPr>
        <p:spPr>
          <a:xfrm>
            <a:off x="8463858" y="2748178"/>
            <a:ext cx="842299" cy="35782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Zone de texte 14"/>
          <p:cNvSpPr txBox="1"/>
          <p:nvPr/>
        </p:nvSpPr>
        <p:spPr>
          <a:xfrm>
            <a:off x="10340392" y="2773239"/>
            <a:ext cx="842299" cy="35782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7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30306" y="253093"/>
            <a:ext cx="11600329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L’Œuvre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saint-paul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fondée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 Viet Nam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78" y="3356988"/>
            <a:ext cx="3175000" cy="25527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760078" y="1347108"/>
            <a:ext cx="4511369" cy="78377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smtClean="0">
                <a:solidFill>
                  <a:schemeClr val="tx1"/>
                </a:solidFill>
              </a:rPr>
              <a:t>le 30 </a:t>
            </a:r>
            <a:r>
              <a:rPr lang="en-US" sz="2800" dirty="0" err="1" smtClean="0">
                <a:solidFill>
                  <a:schemeClr val="tx1"/>
                </a:solidFill>
              </a:rPr>
              <a:t>janvier</a:t>
            </a:r>
            <a:r>
              <a:rPr lang="en-US" sz="2800" dirty="0" smtClean="0">
                <a:solidFill>
                  <a:schemeClr val="tx1"/>
                </a:solidFill>
              </a:rPr>
              <a:t> 1974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827" y="3518328"/>
            <a:ext cx="3359960" cy="25199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77" y="2278061"/>
            <a:ext cx="2366010" cy="2957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1304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14:shred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6"/>
          <p:cNvSpPr txBox="1">
            <a:spLocks/>
          </p:cNvSpPr>
          <p:nvPr/>
        </p:nvSpPr>
        <p:spPr>
          <a:xfrm>
            <a:off x="852320" y="404235"/>
            <a:ext cx="4044194" cy="103407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COMMUNAUTÉ DES</a:t>
            </a:r>
            <a:b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JEUNES PROFESSES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HOCHIMINHVILLE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56" y="2234897"/>
            <a:ext cx="3903258" cy="428242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Rectangle 9"/>
          <p:cNvSpPr/>
          <p:nvPr/>
        </p:nvSpPr>
        <p:spPr>
          <a:xfrm>
            <a:off x="5397056" y="5258898"/>
            <a:ext cx="6076536" cy="12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Travail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librairie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 formation </a:t>
            </a:r>
            <a:b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théologique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programme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des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jeunes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Sœurs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après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leurs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premiers engagements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681" y="-2647"/>
            <a:ext cx="7159283" cy="5364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400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BBFDC54-8D9F-49C0-B626-02439D3D1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4444" y="5008131"/>
            <a:ext cx="2325050" cy="17196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84FA6AE-7019-4A92-A3CA-C99E9DCDB6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39786" y="5008131"/>
            <a:ext cx="2461252" cy="17461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7591894-7F4D-48E5-A711-DCF3191866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0757" y="448803"/>
            <a:ext cx="2261079" cy="18110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FB99EF3-42F2-4B55-B5BD-EF6F97EF0B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582" y="2896482"/>
            <a:ext cx="2130032" cy="16211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0E8FDA2-C64F-41BE-B2F0-299EC9B60D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31284" y="370602"/>
            <a:ext cx="2160902" cy="17743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764" y="2600414"/>
            <a:ext cx="1690128" cy="2145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4" name="Picture 10" descr="Vui trong Trái Tim Chúa Giêsu | Giáo phận Vin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996" y="1172516"/>
            <a:ext cx="4178615" cy="417861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839783" y="66563"/>
            <a:ext cx="6254126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“Tout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restaurer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dans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 Christ”</a:t>
            </a:r>
            <a:b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en-US" sz="1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Ephésiens</a:t>
            </a:r>
            <a:r>
              <a:rPr lang="en-US" sz="1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1,10</a:t>
            </a:r>
            <a:r>
              <a:rPr lang="en-US" sz="12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200" b="1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24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14:glitter pattern="hexago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ình ảnh những cánh đồng hoa đẹp nhất thế giớ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52400"/>
            <a:ext cx="12161520" cy="683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76">
            <a:off x="1765170" y="347522"/>
            <a:ext cx="8996937" cy="597737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Rectangle 6"/>
          <p:cNvSpPr/>
          <p:nvPr/>
        </p:nvSpPr>
        <p:spPr>
          <a:xfrm>
            <a:off x="182880" y="347472"/>
            <a:ext cx="1455090" cy="61725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«Ce n’est pas vous qui m’avez choisi, c’est moi qui vous ai choisi et établis</a:t>
            </a:r>
            <a:r>
              <a:rPr lang="fr-FR" dirty="0"/>
              <a:t>,</a:t>
            </a:r>
          </a:p>
        </p:txBody>
      </p:sp>
      <p:sp>
        <p:nvSpPr>
          <p:cNvPr id="8" name="Rectangle 7"/>
          <p:cNvSpPr/>
          <p:nvPr/>
        </p:nvSpPr>
        <p:spPr>
          <a:xfrm>
            <a:off x="10889307" y="347472"/>
            <a:ext cx="1455090" cy="6327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afin que vous alliez, que vous portiez du fruit </a:t>
            </a:r>
            <a:r>
              <a:rPr lang="fr-FR" sz="2200" b="1" dirty="0" smtClean="0"/>
              <a:t>et </a:t>
            </a:r>
            <a:r>
              <a:rPr lang="fr-FR" sz="2200" b="1" dirty="0"/>
              <a:t>votre fruit </a:t>
            </a:r>
            <a:r>
              <a:rPr lang="fr-FR" sz="2200" b="1" dirty="0" smtClean="0"/>
              <a:t>demeure.</a:t>
            </a:r>
          </a:p>
          <a:p>
            <a:pPr algn="ctr"/>
            <a:r>
              <a:rPr lang="fr-FR" sz="2200" b="1" dirty="0" smtClean="0"/>
              <a:t>  </a:t>
            </a:r>
          </a:p>
          <a:p>
            <a:pPr algn="ctr"/>
            <a:r>
              <a:rPr lang="fr-FR" sz="2200" b="1" dirty="0" err="1" smtClean="0"/>
              <a:t>Jn</a:t>
            </a:r>
            <a:r>
              <a:rPr lang="fr-FR" sz="2200" b="1" dirty="0" smtClean="0"/>
              <a:t> </a:t>
            </a:r>
            <a:r>
              <a:rPr lang="fr-FR" sz="2200" b="1" dirty="0"/>
              <a:t>15, 16</a:t>
            </a:r>
          </a:p>
        </p:txBody>
      </p:sp>
    </p:spTree>
    <p:extLst>
      <p:ext uri="{BB962C8B-B14F-4D97-AF65-F5344CB8AC3E}">
        <p14:creationId xmlns:p14="http://schemas.microsoft.com/office/powerpoint/2010/main" val="61200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5000">
        <p14:glitter pattern="hexago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93392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Qu’il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agréable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qu’il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doux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pour des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sœurs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demeurer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ensemble!   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r">
              <a:lnSpc>
                <a:spcPct val="107000"/>
              </a:lnSpc>
              <a:spcAft>
                <a:spcPts val="800"/>
              </a:spcAft>
            </a:pP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Ps 133,1</a:t>
            </a:r>
            <a:endParaRPr lang="en-US" sz="22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397" y="0"/>
            <a:ext cx="10287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975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>
        <p:push dir="u"/>
      </p:transition>
    </mc:Choice>
    <mc:Fallback xmlns="">
      <p:transition spd="slow"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ded Corner 1"/>
          <p:cNvSpPr/>
          <p:nvPr/>
        </p:nvSpPr>
        <p:spPr>
          <a:xfrm>
            <a:off x="7249886" y="2333291"/>
            <a:ext cx="4408706" cy="895751"/>
          </a:xfrm>
          <a:prstGeom prst="foldedCorner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56" y="1453522"/>
            <a:ext cx="3868813" cy="4642583"/>
          </a:xfrm>
          <a:prstGeom prst="rect">
            <a:avLst/>
          </a:prstGeom>
        </p:spPr>
      </p:pic>
      <p:sp>
        <p:nvSpPr>
          <p:cNvPr id="4" name="Title 6"/>
          <p:cNvSpPr txBox="1">
            <a:spLocks/>
          </p:cNvSpPr>
          <p:nvPr/>
        </p:nvSpPr>
        <p:spPr>
          <a:xfrm>
            <a:off x="4408203" y="753039"/>
            <a:ext cx="3762032" cy="72409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éléments</a:t>
            </a:r>
            <a:endParaRPr lang="en-US" sz="3200" b="1" cap="all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sz="32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notre</a:t>
            </a:r>
            <a:r>
              <a:rPr lang="en-US" sz="32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VIE </a:t>
            </a:r>
            <a:r>
              <a:rPr lang="en-US" sz="32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CONSACRéE</a:t>
            </a:r>
            <a:endParaRPr lang="en-US" sz="3200" b="1" cap="all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7080068" y="2542443"/>
            <a:ext cx="4578524" cy="52025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VIE SPIRITUELLE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6048065" y="3981305"/>
            <a:ext cx="4712405" cy="53974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VIE COMMUNAUTAIRE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4794068" y="5351085"/>
            <a:ext cx="4571999" cy="64817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VIE </a:t>
            </a:r>
            <a:r>
              <a:rPr lang="en-US" sz="2800" b="1" cap="all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APOSTOLique</a:t>
            </a:r>
            <a:endParaRPr lang="en-US" sz="2800" b="1" cap="all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lded Corner 8"/>
          <p:cNvSpPr/>
          <p:nvPr/>
        </p:nvSpPr>
        <p:spPr>
          <a:xfrm>
            <a:off x="4794068" y="193521"/>
            <a:ext cx="3056163" cy="1857175"/>
          </a:xfrm>
          <a:prstGeom prst="foldedCorner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lded Corner 9"/>
          <p:cNvSpPr/>
          <p:nvPr/>
        </p:nvSpPr>
        <p:spPr>
          <a:xfrm>
            <a:off x="6048065" y="3803301"/>
            <a:ext cx="4733697" cy="895751"/>
          </a:xfrm>
          <a:prstGeom prst="foldedCorner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lded Corner 10"/>
          <p:cNvSpPr/>
          <p:nvPr/>
        </p:nvSpPr>
        <p:spPr>
          <a:xfrm>
            <a:off x="4875714" y="5207407"/>
            <a:ext cx="4408706" cy="895751"/>
          </a:xfrm>
          <a:prstGeom prst="foldedCorner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3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Badg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1345</TotalTime>
  <Words>406</Words>
  <Application>Microsoft Office PowerPoint</Application>
  <PresentationFormat>Personnalisé</PresentationFormat>
  <Paragraphs>99</Paragraphs>
  <Slides>24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Badge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ĐỜI SỐNG TÂM LINH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Anna Suter</cp:lastModifiedBy>
  <cp:revision>159</cp:revision>
  <dcterms:created xsi:type="dcterms:W3CDTF">2020-04-27T01:42:59Z</dcterms:created>
  <dcterms:modified xsi:type="dcterms:W3CDTF">2020-05-14T09:43:47Z</dcterms:modified>
</cp:coreProperties>
</file>