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77" r:id="rId3"/>
    <p:sldId id="276" r:id="rId4"/>
    <p:sldId id="257" r:id="rId5"/>
    <p:sldId id="259" r:id="rId6"/>
    <p:sldId id="273" r:id="rId7"/>
    <p:sldId id="264" r:id="rId8"/>
    <p:sldId id="274" r:id="rId9"/>
    <p:sldId id="263" r:id="rId10"/>
    <p:sldId id="265" r:id="rId11"/>
    <p:sldId id="266" r:id="rId12"/>
    <p:sldId id="275" r:id="rId13"/>
    <p:sldId id="267" r:id="rId14"/>
    <p:sldId id="269" r:id="rId1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FF"/>
    <a:srgbClr val="00CC00"/>
    <a:srgbClr val="00FF00"/>
    <a:srgbClr val="FF9900"/>
    <a:srgbClr val="FF0000"/>
    <a:srgbClr val="FB05CC"/>
    <a:srgbClr val="9966FF"/>
    <a:srgbClr val="9933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86" autoAdjust="0"/>
    <p:restoredTop sz="86323" autoAdjust="0"/>
  </p:normalViewPr>
  <p:slideViewPr>
    <p:cSldViewPr>
      <p:cViewPr>
        <p:scale>
          <a:sx n="107" d="100"/>
          <a:sy n="107" d="100"/>
        </p:scale>
        <p:origin x="-2604" y="-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0E6A1-15D8-4D9D-8D36-F4E3BBF6EF87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426E4-5F41-45AA-92AA-6BA8A0AB209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966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426E4-5F41-45AA-92AA-6BA8A0AB209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080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3426E4-5F41-45AA-92AA-6BA8A0AB209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668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418339F-8F7B-4717-B57D-9BCE44DF9F78}" type="datetimeFigureOut">
              <a:rPr lang="fr-FR" smtClean="0"/>
              <a:t>17/03/2020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E0B2C8F-250C-4CEE-B4F4-C75FAD2EFB65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jpeg"/><Relationship Id="rId18" Type="http://schemas.openxmlformats.org/officeDocument/2006/relationships/image" Target="../media/image16.jpe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12" Type="http://schemas.microsoft.com/office/2007/relationships/hdphoto" Target="../media/hdphoto5.wdp"/><Relationship Id="rId17" Type="http://schemas.microsoft.com/office/2007/relationships/hdphoto" Target="../media/hdphoto6.wdp"/><Relationship Id="rId2" Type="http://schemas.openxmlformats.org/officeDocument/2006/relationships/image" Target="../media/image6.jpeg"/><Relationship Id="rId16" Type="http://schemas.openxmlformats.org/officeDocument/2006/relationships/image" Target="../media/image15.jpeg"/><Relationship Id="rId20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8.jpeg"/><Relationship Id="rId15" Type="http://schemas.openxmlformats.org/officeDocument/2006/relationships/image" Target="../media/image14.jpeg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7.jpeg"/><Relationship Id="rId9" Type="http://schemas.openxmlformats.org/officeDocument/2006/relationships/image" Target="../media/image10.jpe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576" y="79670"/>
            <a:ext cx="7772400" cy="520261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fr-FR" sz="8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fr-FR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fr-FR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fr-FR" sz="8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C:\Users\Sr Fanja\Desktop\site nove\101MSDCF\DSC077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81" y="11095"/>
            <a:ext cx="9144000" cy="688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498" y="404664"/>
            <a:ext cx="8967642" cy="101566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prstTxWarp prst="textChevron">
              <a:avLst/>
            </a:prstTxWarp>
            <a:spAutoFit/>
          </a:bodyPr>
          <a:lstStyle/>
          <a:p>
            <a:r>
              <a:rPr lang="fr-FR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LES</a:t>
            </a:r>
            <a:r>
              <a:rPr lang="fr-FR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 </a:t>
            </a:r>
            <a:r>
              <a:rPr lang="fr-FR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SARMENTS D’ANTANIVAO</a:t>
            </a:r>
            <a:endParaRPr lang="fr-FR" sz="6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6" name="SI JE N'AI PAS L'AMOU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639809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8"/>
    </mc:Choice>
    <mc:Fallback xmlns="">
      <p:transition spd="slow" advClick="0" advTm="1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73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9" tmFilter="0, 0; 0.125,0.2665; 0.25,0.4; 0.375,0.465; 0.5,0.5;  0.625,0.535; 0.75,0.6; 0.875,0.7335; 1,1">
                                          <p:stCondLst>
                                            <p:cond delay="19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7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38">
                                          <p:stCondLst>
                                            <p:cond delay="9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250" decel="50000">
                                          <p:stCondLst>
                                            <p:cond delay="10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8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250" decel="50000">
                                          <p:stCondLst>
                                            <p:cond delay="20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8">
                                          <p:stCondLst>
                                            <p:cond delay="24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250" decel="50000">
                                          <p:stCondLst>
                                            <p:cond delay="25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8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250" decel="50000">
                                          <p:stCondLst>
                                            <p:cond delay="2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64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Responsabilités des jeunes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6012160" y="886205"/>
            <a:ext cx="2787592" cy="2752745"/>
            <a:chOff x="5436096" y="1258438"/>
            <a:chExt cx="3266505" cy="2449994"/>
          </a:xfrm>
        </p:grpSpPr>
        <p:pic>
          <p:nvPicPr>
            <p:cNvPr id="7" name="Picture 3" descr="C:\Users\Sr Fanja\Desktop\SARY SITE NOVE\DSC080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1258438"/>
              <a:ext cx="3266505" cy="2449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956760" y="1258438"/>
              <a:ext cx="2720301" cy="82178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r>
                <a:rPr lang="fr-FR" sz="5400" b="1" dirty="0" smtClean="0">
                  <a:ln/>
                  <a:solidFill>
                    <a:srgbClr val="FF0000"/>
                  </a:solidFill>
                </a:rPr>
                <a:t>Ferme</a:t>
              </a:r>
              <a:r>
                <a:rPr lang="fr-FR" sz="5400" b="1" cap="none" spc="0" dirty="0" smtClean="0">
                  <a:ln/>
                  <a:solidFill>
                    <a:schemeClr val="accent3"/>
                  </a:solidFill>
                  <a:effectLst/>
                </a:rPr>
                <a:t> </a:t>
              </a:r>
              <a:endParaRPr lang="fr-FR" sz="5400" b="1" cap="none" spc="0" dirty="0">
                <a:ln/>
                <a:solidFill>
                  <a:schemeClr val="accent3"/>
                </a:solidFill>
                <a:effectLst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71042" y="908720"/>
            <a:ext cx="2947176" cy="2959976"/>
            <a:chOff x="22030" y="1880827"/>
            <a:chExt cx="3437066" cy="3356897"/>
          </a:xfrm>
        </p:grpSpPr>
        <p:pic>
          <p:nvPicPr>
            <p:cNvPr id="1028" name="Picture 4" descr="C:\Users\Sr Fanja\Desktop\SARY SITE NOVE\DSC0802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3"/>
            <a:stretch/>
          </p:blipFill>
          <p:spPr bwMode="auto">
            <a:xfrm>
              <a:off x="107504" y="1880827"/>
              <a:ext cx="3284736" cy="3096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030" y="4365104"/>
              <a:ext cx="3437066" cy="8726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FR" sz="4400" b="1" spc="50" dirty="0">
                  <a:ln w="11430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S</a:t>
              </a:r>
              <a:r>
                <a:rPr lang="fr-FR" sz="4400" b="1" cap="none" spc="50" dirty="0" smtClean="0">
                  <a:ln w="11430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acristie</a:t>
              </a:r>
              <a:endParaRPr lang="fr-FR" sz="4400" b="1" cap="none" spc="50" dirty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3740082" y="1923633"/>
            <a:ext cx="2236288" cy="3175695"/>
            <a:chOff x="4571999" y="2341633"/>
            <a:chExt cx="2699658" cy="3563751"/>
          </a:xfrm>
        </p:grpSpPr>
        <p:pic>
          <p:nvPicPr>
            <p:cNvPr id="1029" name="Picture 5" descr="C:\Users\Sr Fanja\Desktop\SARY SITE NOVE\DSC08027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9" t="13751"/>
            <a:stretch/>
          </p:blipFill>
          <p:spPr bwMode="auto">
            <a:xfrm rot="5400000">
              <a:off x="4196366" y="2717266"/>
              <a:ext cx="3450924" cy="2699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4602826" y="4869227"/>
              <a:ext cx="2638002" cy="10361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FR" sz="5400" b="1" spc="50" dirty="0" smtClean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Jardin</a:t>
              </a:r>
              <a:endParaRPr lang="fr-FR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194626" y="3777717"/>
            <a:ext cx="2512619" cy="3075155"/>
            <a:chOff x="5020661" y="1442818"/>
            <a:chExt cx="2713223" cy="3519003"/>
          </a:xfrm>
        </p:grpSpPr>
        <p:pic>
          <p:nvPicPr>
            <p:cNvPr id="1031" name="Picture 7" descr="C:\Users\Sr Fanja\Desktop\site nove\DSC08035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5400000">
              <a:off x="4654694" y="1882632"/>
              <a:ext cx="3519003" cy="2639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020661" y="1442818"/>
              <a:ext cx="2207283" cy="10565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1" cap="none" spc="0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</a:rPr>
                <a:t>Visite</a:t>
              </a:r>
              <a:endParaRPr lang="fr-FR" sz="54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98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149021" y="4154531"/>
            <a:ext cx="2932089" cy="2662393"/>
            <a:chOff x="86228" y="4630127"/>
            <a:chExt cx="2970358" cy="2227873"/>
          </a:xfrm>
        </p:grpSpPr>
        <p:pic>
          <p:nvPicPr>
            <p:cNvPr id="2050" name="Picture 2" descr="C:\Users\Sr Fanja\Desktop\site nove\DSC0803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8" y="4630127"/>
              <a:ext cx="2970358" cy="2227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79513" y="4630127"/>
              <a:ext cx="2664296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fr-FR" sz="4000" b="1" spc="50" dirty="0" smtClean="0">
                  <a:ln w="11430">
                    <a:noFill/>
                  </a:ln>
                  <a:solidFill>
                    <a:srgbClr val="FFFF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</a:t>
              </a:r>
              <a:r>
                <a:rPr lang="fr-FR" sz="4000" b="1" cap="none" spc="50" dirty="0" smtClean="0">
                  <a:ln w="11430">
                    <a:noFill/>
                  </a:ln>
                  <a:solidFill>
                    <a:srgbClr val="FFFF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ricot</a:t>
              </a:r>
              <a:endParaRPr lang="fr-FR" sz="4800" b="1" cap="none" spc="50" dirty="0">
                <a:ln w="11430">
                  <a:noFill/>
                </a:ln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026" name="Picture 2" descr="C:\Users\Sr Fanja\Desktop\site nove\101MSDCF\DSC077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1"/>
          <a:stretch/>
        </p:blipFill>
        <p:spPr bwMode="auto">
          <a:xfrm rot="16200000">
            <a:off x="3383308" y="1490378"/>
            <a:ext cx="2546719" cy="239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493039" y="3315466"/>
            <a:ext cx="2501762" cy="6477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Bougie</a:t>
            </a:r>
            <a:endParaRPr lang="fr-FR" sz="4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6458023" y="1416524"/>
            <a:ext cx="2527144" cy="2514478"/>
            <a:chOff x="5960601" y="4083455"/>
            <a:chExt cx="3023075" cy="2438259"/>
          </a:xfrm>
        </p:grpSpPr>
        <p:pic>
          <p:nvPicPr>
            <p:cNvPr id="2051" name="Picture 3" descr="C:\Users\HP\Desktop\site nove\101MSDCF\DSC07814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32"/>
            <a:stretch/>
          </p:blipFill>
          <p:spPr bwMode="auto">
            <a:xfrm>
              <a:off x="5960601" y="4083455"/>
              <a:ext cx="3023075" cy="24382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sp>
          <p:nvSpPr>
            <p:cNvPr id="10" name="Rectangle 9"/>
            <p:cNvSpPr/>
            <p:nvPr/>
          </p:nvSpPr>
          <p:spPr>
            <a:xfrm>
              <a:off x="6455912" y="4121146"/>
              <a:ext cx="2527144" cy="5073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fr-FR" sz="2800" b="1" dirty="0" smtClean="0">
                  <a:ln w="11430">
                    <a:solidFill>
                      <a:srgbClr val="00CC00"/>
                    </a:solidFill>
                  </a:ln>
                  <a:solidFill>
                    <a:srgbClr val="00CC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Carte</a:t>
              </a:r>
              <a:endParaRPr lang="fr-FR" sz="2800" b="1" dirty="0">
                <a:ln w="11430">
                  <a:solidFill>
                    <a:srgbClr val="00CC00"/>
                  </a:solidFill>
                </a:ln>
                <a:solidFill>
                  <a:srgbClr val="00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pic>
        <p:nvPicPr>
          <p:cNvPr id="5" name="Picture 3" descr="C:\Users\Sr Fanja\Desktop\site nove\DSC080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t="4167"/>
          <a:stretch/>
        </p:blipFill>
        <p:spPr bwMode="auto">
          <a:xfrm>
            <a:off x="149021" y="1455393"/>
            <a:ext cx="2932089" cy="25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75156" y="1496645"/>
            <a:ext cx="16626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2800" b="1" cap="none" spc="0" dirty="0" smtClean="0">
                <a:ln w="11430">
                  <a:solidFill>
                    <a:srgbClr val="00FF00"/>
                  </a:solidFill>
                </a:ln>
                <a:solidFill>
                  <a:srgbClr val="00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Chapelet</a:t>
            </a:r>
            <a:endParaRPr lang="fr-FR" sz="4000" b="1" cap="none" spc="0" dirty="0">
              <a:ln w="11430">
                <a:solidFill>
                  <a:srgbClr val="00FF00"/>
                </a:solidFill>
              </a:ln>
              <a:solidFill>
                <a:srgbClr val="00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3457162" y="4589052"/>
            <a:ext cx="5075278" cy="20083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fr-FR" sz="2800" b="1" dirty="0" smtClean="0">
                <a:solidFill>
                  <a:schemeClr val="tx1"/>
                </a:solidFill>
                <a:latin typeface="Adobe Garamond Pro" pitchFamily="18" charset="0"/>
              </a:rPr>
              <a:t>« </a:t>
            </a:r>
            <a:r>
              <a:rPr lang="fr-FR" sz="2800" b="1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Si quelqu’un ne veut pas travailler, qu’il ne mange pas non plus.  »</a:t>
            </a:r>
          </a:p>
          <a:p>
            <a:pPr algn="ctr"/>
            <a:r>
              <a:rPr lang="fr-FR" sz="2000" i="1" dirty="0" smtClean="0">
                <a:solidFill>
                  <a:srgbClr val="00B050"/>
                </a:solidFill>
                <a:latin typeface="Adobe Fan Heiti Std B" pitchFamily="34" charset="-128"/>
                <a:ea typeface="Adobe Fan Heiti Std B" pitchFamily="34" charset="-128"/>
              </a:rPr>
              <a:t>	</a:t>
            </a:r>
            <a:r>
              <a:rPr lang="fr-FR" sz="2000" b="1" i="1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2Th3,10</a:t>
            </a:r>
            <a:endParaRPr lang="fr-FR" sz="2000" b="1" i="1" dirty="0">
              <a:solidFill>
                <a:schemeClr val="tx1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11543" y="188640"/>
            <a:ext cx="47500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Créativités</a:t>
            </a:r>
            <a:endParaRPr lang="fr-FR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350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70975" cy="171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Sr Fanja\Desktop\site nove\DSC08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/>
          <a:stretch/>
        </p:blipFill>
        <p:spPr bwMode="auto">
          <a:xfrm rot="5400000">
            <a:off x="4980005" y="1753118"/>
            <a:ext cx="3921790" cy="3441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996952"/>
            <a:ext cx="4913313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268016" y="1719620"/>
            <a:ext cx="294394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smtClean="0">
                <a:solidFill>
                  <a:srgbClr val="00B0F0"/>
                </a:solidFill>
              </a:rPr>
              <a:t>Réunion</a:t>
            </a:r>
          </a:p>
          <a:p>
            <a:pPr algn="ctr"/>
            <a:endParaRPr lang="fr-FR" dirty="0" smtClean="0"/>
          </a:p>
          <a:p>
            <a:pPr algn="ctr"/>
            <a:r>
              <a:rPr lang="fr-FR" sz="2400" b="1" dirty="0"/>
              <a:t>L</a:t>
            </a:r>
            <a:r>
              <a:rPr lang="fr-FR" sz="2400" b="1" dirty="0" smtClean="0"/>
              <a:t>ieu du partage</a:t>
            </a:r>
          </a:p>
          <a:p>
            <a:endParaRPr lang="fr-FR" sz="3600" dirty="0"/>
          </a:p>
        </p:txBody>
      </p:sp>
      <p:sp>
        <p:nvSpPr>
          <p:cNvPr id="5" name="ZoneTexte 4"/>
          <p:cNvSpPr txBox="1"/>
          <p:nvPr/>
        </p:nvSpPr>
        <p:spPr>
          <a:xfrm>
            <a:off x="5580112" y="5488776"/>
            <a:ext cx="30816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00B0F0"/>
                </a:solidFill>
              </a:rPr>
              <a:t>Détente</a:t>
            </a:r>
          </a:p>
          <a:p>
            <a:pPr algn="ctr"/>
            <a:endParaRPr lang="fr-FR" dirty="0" smtClean="0"/>
          </a:p>
          <a:p>
            <a:pPr algn="ctr"/>
            <a:r>
              <a:rPr lang="fr-FR" sz="2400" b="1" dirty="0"/>
              <a:t>L</a:t>
            </a:r>
            <a:r>
              <a:rPr lang="fr-FR" sz="2400" b="1" dirty="0" smtClean="0"/>
              <a:t>ieu du pardon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54127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3" y="49123"/>
            <a:ext cx="4473333" cy="1124744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fr-FR" sz="7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Accueillir:</a:t>
            </a:r>
            <a:endParaRPr lang="fr-FR" sz="7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349587" y="3887942"/>
            <a:ext cx="3139874" cy="2741053"/>
            <a:chOff x="359273" y="3887941"/>
            <a:chExt cx="3139874" cy="274105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73" y="3887941"/>
              <a:ext cx="3120502" cy="23409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59273" y="6228884"/>
              <a:ext cx="3139874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fr-FR" sz="2000" b="1" dirty="0"/>
                <a:t>Réunion des </a:t>
              </a:r>
              <a:r>
                <a:rPr lang="fr-FR" sz="2000" b="1" dirty="0" smtClean="0"/>
                <a:t>supérieures </a:t>
              </a:r>
              <a:endParaRPr lang="fr-FR" sz="2000" b="1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321569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/>
          </a:p>
        </p:txBody>
      </p:sp>
      <p:grpSp>
        <p:nvGrpSpPr>
          <p:cNvPr id="8" name="Groupe 7"/>
          <p:cNvGrpSpPr/>
          <p:nvPr/>
        </p:nvGrpSpPr>
        <p:grpSpPr>
          <a:xfrm>
            <a:off x="5852005" y="116632"/>
            <a:ext cx="3211635" cy="2942969"/>
            <a:chOff x="5752324" y="141346"/>
            <a:chExt cx="3211635" cy="294296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324" y="141346"/>
              <a:ext cx="3211635" cy="25428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907394" y="2684205"/>
              <a:ext cx="2913077" cy="400110"/>
            </a:xfrm>
            <a:prstGeom prst="rect">
              <a:avLst/>
            </a:prstGeom>
            <a:solidFill>
              <a:srgbClr val="FB05CC"/>
            </a:solidFill>
          </p:spPr>
          <p:txBody>
            <a:bodyPr wrap="square">
              <a:spAutoFit/>
            </a:bodyPr>
            <a:lstStyle/>
            <a:p>
              <a:r>
                <a:rPr lang="fr-FR" sz="2000" b="1" dirty="0" smtClean="0"/>
                <a:t>Camp-vocationnel</a:t>
              </a:r>
              <a:endParaRPr lang="fr-FR" sz="2000" b="1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2125318" y="1223590"/>
            <a:ext cx="3646487" cy="2664352"/>
            <a:chOff x="2105837" y="1491878"/>
            <a:chExt cx="3646487" cy="2664352"/>
          </a:xfrm>
        </p:grpSpPr>
        <p:pic>
          <p:nvPicPr>
            <p:cNvPr id="1026" name="Picture 2" descr="H:\DCIM\101MSDCF\DSC0803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90"/>
            <a:stretch/>
          </p:blipFill>
          <p:spPr bwMode="auto">
            <a:xfrm>
              <a:off x="2188380" y="1491878"/>
              <a:ext cx="3107178" cy="204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837" y="3619655"/>
              <a:ext cx="3646487" cy="536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673782" y="4941168"/>
            <a:ext cx="4930666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 </a:t>
            </a:r>
            <a:r>
              <a:rPr lang="fr-FR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r>
              <a:rPr lang="fr-FR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Tout réunir dans le </a:t>
            </a:r>
          </a:p>
          <a:p>
            <a:pPr algn="ctr"/>
            <a:r>
              <a:rPr lang="fr-FR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Christ. » Eph 1,10</a:t>
            </a:r>
            <a:endParaRPr lang="fr-FR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03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2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2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2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2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4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87" decel="50000">
                                          <p:stCondLst>
                                            <p:cond delay="187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r Fanja\Pictures\paysage jol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9660" y="571004"/>
            <a:ext cx="554461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 communauté du  noviciat vous remercie pour votre aimable attention.</a:t>
            </a:r>
            <a:endParaRPr lang="fr-FR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0" name="Picture 4" descr="C:\Users\Sr Fanja\Downloads\index.jp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85" y="0"/>
            <a:ext cx="1862669" cy="25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r Fanja\Desktop\site nove\101MSDCF\27972445_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0" y="4703791"/>
            <a:ext cx="14081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r Fanja\Desktop\site nove\101MSDCF\20241131_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6" y="4692703"/>
            <a:ext cx="1547664" cy="20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Sr Fanja\Desktop\site nove\101MSDCF\schorderet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15038" r="18187" b="10936"/>
          <a:stretch/>
        </p:blipFill>
        <p:spPr bwMode="auto">
          <a:xfrm>
            <a:off x="3687865" y="4688701"/>
            <a:ext cx="1460199" cy="215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47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endParaRPr lang="fr-FR" sz="3600" b="1" cap="small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55576" y="980729"/>
              <a:ext cx="7992888" cy="51706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6600" b="1" cap="none" spc="0" dirty="0" smtClean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Nous sommes  heureuses</a:t>
              </a:r>
            </a:p>
            <a:p>
              <a:pPr algn="ctr"/>
              <a:r>
                <a:rPr lang="fr-FR" sz="6600" b="1" cap="none" spc="0" dirty="0" smtClean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de vous p</a:t>
              </a:r>
              <a:r>
                <a:rPr lang="fr-FR" sz="6600" b="1" dirty="0" smtClean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résenter </a:t>
              </a:r>
            </a:p>
            <a:p>
              <a:pPr algn="ctr"/>
              <a:r>
                <a:rPr lang="fr-FR" sz="6600" b="1" cap="none" spc="0" dirty="0" smtClean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Notre communaut</a:t>
              </a:r>
              <a:r>
                <a:rPr lang="fr-FR" sz="6600" b="1" dirty="0" smtClean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é</a:t>
              </a:r>
            </a:p>
            <a:p>
              <a:pPr algn="ctr"/>
              <a:r>
                <a:rPr lang="fr-FR" sz="6600" b="1" dirty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d</a:t>
              </a:r>
              <a:r>
                <a:rPr lang="fr-FR" sz="6600" b="1" cap="none" spc="0" dirty="0" smtClean="0">
                  <a:ln w="18000">
                    <a:solidFill>
                      <a:srgbClr val="C00000"/>
                    </a:solidFill>
                    <a:prstDash val="solid"/>
                    <a:miter lim="800000"/>
                  </a:ln>
                  <a:solidFill>
                    <a:srgbClr val="C0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u Noviciat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03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67">
        <p14:prism isContent="1"/>
      </p:transition>
    </mc:Choice>
    <mc:Fallback xmlns="">
      <p:transition spd="slow" advClick="0" advTm="1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751" y="38515"/>
            <a:ext cx="81369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400" b="1" spc="50" dirty="0">
                <a:ln w="11430"/>
                <a:solidFill>
                  <a:srgbClr val="996633"/>
                </a:solidFill>
                <a:latin typeface="Cambria" pitchFamily="18" charset="0"/>
                <a:ea typeface="Cambria" pitchFamily="18" charset="0"/>
              </a:rPr>
              <a:t>LES MEMBRES DE LA COMMUNAUTÉ DU NOVICIAT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13620"/>
            <a:ext cx="6372200" cy="544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444208" y="2060848"/>
            <a:ext cx="2699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fr-FR" sz="3600" b="1" spc="300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  <a:cs typeface="Microsoft Tai Le" pitchFamily="34" charset="0"/>
              </a:rPr>
              <a:t>Le</a:t>
            </a:r>
          </a:p>
          <a:p>
            <a:pPr lvl="0" algn="ctr">
              <a:lnSpc>
                <a:spcPct val="200000"/>
              </a:lnSpc>
            </a:pPr>
            <a:r>
              <a:rPr lang="fr-FR" sz="3600" b="1" spc="300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  <a:cs typeface="Microsoft Tai Le" pitchFamily="34" charset="0"/>
              </a:rPr>
              <a:t>Seigneur</a:t>
            </a:r>
          </a:p>
          <a:p>
            <a:pPr lvl="0" algn="ctr">
              <a:lnSpc>
                <a:spcPct val="200000"/>
              </a:lnSpc>
            </a:pPr>
            <a:r>
              <a:rPr lang="fr-FR" sz="3600" b="1" spc="300" dirty="0" smtClean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  <a:cs typeface="Microsoft Tai Le" pitchFamily="34" charset="0"/>
              </a:rPr>
              <a:t> est notre </a:t>
            </a:r>
            <a:r>
              <a:rPr lang="fr-FR" sz="3600" b="1" spc="300" dirty="0">
                <a:ln w="1905"/>
                <a:gradFill>
                  <a:gsLst>
                    <a:gs pos="0">
                      <a:srgbClr val="758085">
                        <a:shade val="20000"/>
                        <a:satMod val="200000"/>
                      </a:srgbClr>
                    </a:gs>
                    <a:gs pos="78000">
                      <a:srgbClr val="758085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58085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  <a:cs typeface="Microsoft Tai Le" pitchFamily="34" charset="0"/>
              </a:rPr>
              <a:t>joie</a:t>
            </a:r>
            <a:endParaRPr lang="fr-FR" sz="3600" b="1" cap="all" spc="300" dirty="0">
              <a:ln w="9000" cmpd="sng">
                <a:solidFill>
                  <a:srgbClr val="846648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46648">
                      <a:shade val="20000"/>
                      <a:satMod val="245000"/>
                    </a:srgbClr>
                  </a:gs>
                  <a:gs pos="43000">
                    <a:srgbClr val="846648">
                      <a:satMod val="255000"/>
                    </a:srgbClr>
                  </a:gs>
                  <a:gs pos="48000">
                    <a:srgbClr val="846648">
                      <a:shade val="85000"/>
                      <a:satMod val="255000"/>
                    </a:srgbClr>
                  </a:gs>
                  <a:gs pos="100000">
                    <a:srgbClr val="846648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mbria" pitchFamily="18" charset="0"/>
              <a:ea typeface="Cambria" pitchFamily="18" charset="0"/>
              <a:cs typeface="Microsoft Tai L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55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786">
        <p14:honeycomb/>
      </p:transition>
    </mc:Choice>
    <mc:Fallback xmlns="">
      <p:transition spd="slow" advClick="0" advTm="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r Fanja\Desktop\site nove\101MSDCF\DSC079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3" t="1481" r="6826"/>
          <a:stretch/>
        </p:blipFill>
        <p:spPr bwMode="auto">
          <a:xfrm>
            <a:off x="-12586" y="482"/>
            <a:ext cx="9144000" cy="688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56407" y="-7726"/>
            <a:ext cx="87773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fr-FR" sz="4800" b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Seigneur, tu es présent au  milieu de nous</a:t>
            </a:r>
            <a:endParaRPr lang="fr-FR" sz="4800" b="1" spc="50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1817253" y="3094306"/>
            <a:ext cx="1731973" cy="1894087"/>
            <a:chOff x="1817253" y="3094306"/>
            <a:chExt cx="1731973" cy="1894087"/>
          </a:xfrm>
        </p:grpSpPr>
        <p:pic>
          <p:nvPicPr>
            <p:cNvPr id="2052" name="Picture 4" descr="C:\Users\Sr Fanja\Desktop\site nove\101MSDCF\DSC0784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40" t="16150" r="21996" b="739"/>
            <a:stretch/>
          </p:blipFill>
          <p:spPr bwMode="auto">
            <a:xfrm>
              <a:off x="1931506" y="3094306"/>
              <a:ext cx="1503471" cy="189408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817253" y="4188174"/>
              <a:ext cx="1731973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400" b="1" cap="none" spc="0" dirty="0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Sr Mathilde-</a:t>
              </a:r>
              <a:r>
                <a:rPr lang="fr-FR" sz="1400" b="1" cap="none" spc="0" dirty="0" err="1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Josélyne</a:t>
              </a:r>
              <a:endParaRPr lang="fr-FR" sz="1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endParaRPr>
            </a:p>
            <a:p>
              <a:pPr algn="ctr"/>
              <a:r>
                <a:rPr lang="fr-FR" sz="1400" b="1" dirty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A</a:t>
              </a:r>
              <a:r>
                <a:rPr lang="fr-FR" sz="1400" b="1" dirty="0" smtClean="0">
                  <a:ln w="1905"/>
                  <a:solidFill>
                    <a:srgbClr val="00206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ssistante</a:t>
              </a:r>
              <a:endParaRPr lang="fr-FR" sz="1400" b="1" cap="none" spc="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5197394" y="3094306"/>
            <a:ext cx="1630614" cy="1929859"/>
            <a:chOff x="5197394" y="3094306"/>
            <a:chExt cx="1630614" cy="1929859"/>
          </a:xfrm>
        </p:grpSpPr>
        <p:pic>
          <p:nvPicPr>
            <p:cNvPr id="13" name="Image 12" descr="C:\Users\Sr Fanja\Desktop\site nove\101MSDCF\DSC07931.JPG"/>
            <p:cNvPicPr/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67" t="13293" r="46458" b="63286"/>
            <a:stretch/>
          </p:blipFill>
          <p:spPr bwMode="auto">
            <a:xfrm>
              <a:off x="5197394" y="3094306"/>
              <a:ext cx="1630614" cy="1929859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197394" y="4212187"/>
              <a:ext cx="1590253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4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Sr </a:t>
              </a:r>
              <a:r>
                <a:rPr lang="fr-FR" sz="1400" b="1" spc="50" dirty="0" err="1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Fanja</a:t>
              </a:r>
              <a:r>
                <a:rPr lang="fr-FR" sz="14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6">
                      <a:lumMod val="50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 Angéline Supérieure</a:t>
              </a:r>
              <a:endParaRPr lang="fr-FR" sz="1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2056" name="Groupe 2055"/>
          <p:cNvGrpSpPr/>
          <p:nvPr/>
        </p:nvGrpSpPr>
        <p:grpSpPr>
          <a:xfrm>
            <a:off x="3490218" y="2708920"/>
            <a:ext cx="1375686" cy="2338941"/>
            <a:chOff x="3490218" y="2708920"/>
            <a:chExt cx="1375686" cy="2338941"/>
          </a:xfrm>
        </p:grpSpPr>
        <p:pic>
          <p:nvPicPr>
            <p:cNvPr id="20" name="Picture 4" descr="https://p1.storage.canalblog.com/21/35/249840/38097077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855" y="2708920"/>
              <a:ext cx="1355813" cy="2112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ZoneTexte 20"/>
            <p:cNvSpPr txBox="1"/>
            <p:nvPr/>
          </p:nvSpPr>
          <p:spPr>
            <a:xfrm>
              <a:off x="3490218" y="4647751"/>
              <a:ext cx="1375686" cy="40011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1"/>
                  </a:solidFill>
                </a:rPr>
                <a:t>Jésus, j’ai confiance en Toi</a:t>
              </a:r>
              <a:r>
                <a:rPr lang="fr-FR" sz="900" dirty="0" smtClean="0">
                  <a:solidFill>
                    <a:schemeClr val="bg1"/>
                  </a:solidFill>
                </a:rPr>
                <a:t>.</a:t>
              </a:r>
              <a:endParaRPr lang="fr-FR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457884" y="5255986"/>
            <a:ext cx="1682388" cy="1570512"/>
            <a:chOff x="3457884" y="5255986"/>
            <a:chExt cx="1682388" cy="1570512"/>
          </a:xfrm>
        </p:grpSpPr>
        <p:pic>
          <p:nvPicPr>
            <p:cNvPr id="10" name="Image 9" descr="C:\Users\Sr Fanja\Desktop\site nove\101MSDCF\DSC07884.JPG"/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05" t="8894" r="17047" b="3551"/>
            <a:stretch/>
          </p:blipFill>
          <p:spPr bwMode="auto">
            <a:xfrm>
              <a:off x="3490217" y="5255986"/>
              <a:ext cx="1617723" cy="15705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3457884" y="6256303"/>
              <a:ext cx="1682388" cy="523220"/>
            </a:xfrm>
            <a:prstGeom prst="rect">
              <a:avLst/>
            </a:prstGeom>
            <a:noFill/>
            <a:effectLst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400" dirty="0" smtClean="0">
                  <a:ln w="10160">
                    <a:solidFill>
                      <a:srgbClr val="FF6600"/>
                    </a:solidFill>
                    <a:prstDash val="solid"/>
                  </a:ln>
                  <a:solidFill>
                    <a:srgbClr val="FF6600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Novice Bernadette Jeanne</a:t>
              </a:r>
              <a:endParaRPr lang="fr-FR" sz="1400" dirty="0">
                <a:ln w="10160">
                  <a:solidFill>
                    <a:srgbClr val="FF6600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1406" y="5183332"/>
            <a:ext cx="1548266" cy="1597000"/>
            <a:chOff x="71406" y="5183332"/>
            <a:chExt cx="1548266" cy="1597000"/>
          </a:xfrm>
        </p:grpSpPr>
        <p:pic>
          <p:nvPicPr>
            <p:cNvPr id="11" name="Image 10" descr="C:\Users\Sr Fanja\Desktop\site nove\101MSDCF\DSC07869.JPG"/>
            <p:cNvPicPr/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0" t="13509" r="5301"/>
            <a:stretch/>
          </p:blipFill>
          <p:spPr bwMode="auto">
            <a:xfrm rot="5400000">
              <a:off x="78311" y="5238971"/>
              <a:ext cx="1597000" cy="148572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71406" y="6251558"/>
              <a:ext cx="151231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400" b="1" dirty="0" smtClean="0">
                  <a:ln w="1905">
                    <a:solidFill>
                      <a:srgbClr val="0000CC"/>
                    </a:solidFill>
                  </a:ln>
                  <a:solidFill>
                    <a:srgbClr val="0000CC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  <a:cs typeface="Arial" pitchFamily="34" charset="0"/>
                </a:rPr>
                <a:t>Novice</a:t>
              </a:r>
              <a:r>
                <a:rPr lang="fr-FR" sz="1400" b="1" cap="none" spc="0" dirty="0" smtClean="0">
                  <a:ln w="1905">
                    <a:solidFill>
                      <a:srgbClr val="0000CC"/>
                    </a:solidFill>
                  </a:ln>
                  <a:solidFill>
                    <a:srgbClr val="0000CC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fr-FR" sz="1400" b="1" cap="none" spc="0" dirty="0" err="1" smtClean="0">
                  <a:ln w="1905">
                    <a:solidFill>
                      <a:srgbClr val="0000CC"/>
                    </a:solidFill>
                  </a:ln>
                  <a:solidFill>
                    <a:srgbClr val="0000CC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  <a:cs typeface="Arial" pitchFamily="34" charset="0"/>
                </a:rPr>
                <a:t>Salomée</a:t>
              </a:r>
              <a:r>
                <a:rPr lang="fr-FR" sz="1400" b="1" cap="none" spc="0" dirty="0" smtClean="0">
                  <a:ln w="1905">
                    <a:solidFill>
                      <a:srgbClr val="0000CC"/>
                    </a:solidFill>
                  </a:ln>
                  <a:solidFill>
                    <a:srgbClr val="0000CC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  <a:cs typeface="Arial" pitchFamily="34" charset="0"/>
                </a:rPr>
                <a:t> </a:t>
              </a:r>
              <a:r>
                <a:rPr lang="fr-FR" sz="1400" b="1" cap="none" spc="0" dirty="0" err="1" smtClean="0">
                  <a:ln w="1905">
                    <a:solidFill>
                      <a:srgbClr val="0000CC"/>
                    </a:solidFill>
                  </a:ln>
                  <a:solidFill>
                    <a:srgbClr val="0000CC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  <a:cs typeface="Arial" pitchFamily="34" charset="0"/>
                </a:rPr>
                <a:t>Bakhita</a:t>
              </a:r>
              <a:endParaRPr lang="fr-FR" sz="1400" b="1" cap="none" spc="0" dirty="0">
                <a:ln w="1905">
                  <a:solidFill>
                    <a:srgbClr val="0000CC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  <a:cs typeface="Arial" pitchFamily="34" charset="0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7452320" y="2996952"/>
            <a:ext cx="1535311" cy="1920132"/>
            <a:chOff x="7562947" y="3030719"/>
            <a:chExt cx="1535311" cy="1920132"/>
          </a:xfrm>
        </p:grpSpPr>
        <p:pic>
          <p:nvPicPr>
            <p:cNvPr id="5" name="Image 4" descr="C:\Users\Sr Fanja\Desktop\site nove\101MSDCF\DSC07865.JPG"/>
            <p:cNvPicPr/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50" t="8460" r="3069" b="4463"/>
            <a:stretch/>
          </p:blipFill>
          <p:spPr bwMode="auto">
            <a:xfrm rot="5400000">
              <a:off x="7358836" y="3234830"/>
              <a:ext cx="1920132" cy="151190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7586347" y="4403618"/>
              <a:ext cx="151191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400" b="1" cap="none" spc="0" dirty="0" err="1" smtClean="0">
                  <a:ln w="1905"/>
                  <a:solidFill>
                    <a:srgbClr val="026D7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Emmanueline</a:t>
              </a:r>
              <a:endParaRPr lang="fr-FR" sz="1400" b="1" cap="none" spc="0" dirty="0" smtClean="0">
                <a:ln w="1905"/>
                <a:solidFill>
                  <a:srgbClr val="026D7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endParaRPr>
            </a:p>
            <a:p>
              <a:pPr algn="ctr"/>
              <a:r>
                <a:rPr lang="fr-FR" sz="1400" b="1" dirty="0" smtClean="0">
                  <a:ln w="1905"/>
                  <a:solidFill>
                    <a:srgbClr val="026D7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Postulante</a:t>
              </a:r>
              <a:r>
                <a:rPr lang="fr-FR" sz="1400" b="1" cap="none" spc="0" dirty="0" smtClean="0">
                  <a:ln w="1905"/>
                  <a:solidFill>
                    <a:srgbClr val="026D72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 </a:t>
              </a:r>
              <a:endParaRPr lang="fr-FR" sz="1400" b="1" cap="none" spc="0" dirty="0">
                <a:ln w="1905"/>
                <a:solidFill>
                  <a:srgbClr val="026D7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236296" y="915830"/>
            <a:ext cx="1885365" cy="1969062"/>
            <a:chOff x="7236296" y="915830"/>
            <a:chExt cx="1885365" cy="1969062"/>
          </a:xfrm>
        </p:grpSpPr>
        <p:pic>
          <p:nvPicPr>
            <p:cNvPr id="6" name="Image 5" descr="C:\Users\Sr Fanja\Desktop\site nove\101MSDCF\DSC07857.JPG"/>
            <p:cNvPicPr/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5" t="1888" r="5051" b="21144"/>
            <a:stretch/>
          </p:blipFill>
          <p:spPr bwMode="auto">
            <a:xfrm rot="5400000">
              <a:off x="7164516" y="987610"/>
              <a:ext cx="1936084" cy="179252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7740352" y="1930785"/>
              <a:ext cx="138130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400" b="1" dirty="0" smtClean="0">
                  <a:ln w="1905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Novice </a:t>
              </a:r>
              <a:r>
                <a:rPr lang="fr-FR" sz="1400" b="1" dirty="0" err="1" smtClean="0">
                  <a:ln w="1905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Triphine</a:t>
              </a:r>
              <a:r>
                <a:rPr lang="fr-FR" sz="1400" b="1" dirty="0" smtClean="0">
                  <a:ln w="19050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Cambria" pitchFamily="18" charset="0"/>
                  <a:ea typeface="Cambria" pitchFamily="18" charset="0"/>
                </a:rPr>
                <a:t> François-Xavier</a:t>
              </a:r>
              <a:endParaRPr lang="fr-FR" sz="1400" b="1" dirty="0">
                <a:ln w="1905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7452320" y="5030044"/>
            <a:ext cx="1568843" cy="1855340"/>
            <a:chOff x="7562946" y="5234142"/>
            <a:chExt cx="1592243" cy="1576967"/>
          </a:xfrm>
        </p:grpSpPr>
        <p:pic>
          <p:nvPicPr>
            <p:cNvPr id="9" name="Image 8" descr="C:\Users\Sr Fanja\Desktop\site nove\101MSDCF\DSC07877.JPG"/>
            <p:cNvPicPr/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3" t="4035" r="2243" b="8141"/>
            <a:stretch/>
          </p:blipFill>
          <p:spPr bwMode="auto">
            <a:xfrm rot="5400000">
              <a:off x="7588363" y="5208725"/>
              <a:ext cx="1507880" cy="155871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7596475" y="6072445"/>
              <a:ext cx="1558714" cy="7386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400" b="1" dirty="0" smtClean="0">
                  <a:ln w="1905">
                    <a:solidFill>
                      <a:srgbClr val="660066"/>
                    </a:solidFill>
                  </a:ln>
                  <a:solidFill>
                    <a:srgbClr val="660066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Novice</a:t>
              </a:r>
              <a:r>
                <a:rPr lang="fr-FR" sz="1400" b="1" cap="none" spc="0" dirty="0" smtClean="0">
                  <a:ln w="1905">
                    <a:solidFill>
                      <a:srgbClr val="660066"/>
                    </a:solidFill>
                  </a:ln>
                  <a:solidFill>
                    <a:srgbClr val="660066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itchFamily="18" charset="0"/>
                  <a:ea typeface="Cambria" pitchFamily="18" charset="0"/>
                </a:rPr>
                <a:t> Germaine-Rosalie</a:t>
              </a:r>
              <a:endParaRPr lang="fr-FR" sz="1400" b="1" cap="none" spc="0" dirty="0">
                <a:ln w="1905"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09079" y="3094306"/>
            <a:ext cx="1510593" cy="1683638"/>
            <a:chOff x="109079" y="3094306"/>
            <a:chExt cx="1510593" cy="1683638"/>
          </a:xfrm>
        </p:grpSpPr>
        <p:pic>
          <p:nvPicPr>
            <p:cNvPr id="8" name="Image 7" descr="C:\Users\Sr Fanja\Desktop\site nove\101MSDCF\DSC07860.JPG"/>
            <p:cNvPicPr/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2" t="8683" r="11454" b="1625"/>
            <a:stretch/>
          </p:blipFill>
          <p:spPr bwMode="auto">
            <a:xfrm rot="5400000">
              <a:off x="25944" y="3177442"/>
              <a:ext cx="1676863" cy="151059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109079" y="4131613"/>
              <a:ext cx="14746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FF0000"/>
                  </a:solidFill>
                </a:rPr>
                <a:t>Agnès Postulante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55" name="Groupe 2054"/>
          <p:cNvGrpSpPr/>
          <p:nvPr/>
        </p:nvGrpSpPr>
        <p:grpSpPr>
          <a:xfrm>
            <a:off x="3317094" y="1027212"/>
            <a:ext cx="1548808" cy="1556541"/>
            <a:chOff x="3317094" y="1027212"/>
            <a:chExt cx="1548808" cy="1556541"/>
          </a:xfrm>
        </p:grpSpPr>
        <p:grpSp>
          <p:nvGrpSpPr>
            <p:cNvPr id="28" name="Groupe 27"/>
            <p:cNvGrpSpPr/>
            <p:nvPr/>
          </p:nvGrpSpPr>
          <p:grpSpPr>
            <a:xfrm>
              <a:off x="3362431" y="1027212"/>
              <a:ext cx="1503471" cy="1544319"/>
              <a:chOff x="3362431" y="1027212"/>
              <a:chExt cx="1503471" cy="1544319"/>
            </a:xfrm>
          </p:grpSpPr>
          <p:pic>
            <p:nvPicPr>
              <p:cNvPr id="12" name="Image 11" descr="C:\Users\Sr Fanja\Desktop\site nove\101MSDCF\DSC07898.JPG"/>
              <p:cNvPicPr/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60" t="12353" r="26896" b="10090"/>
              <a:stretch/>
            </p:blipFill>
            <p:spPr bwMode="auto">
              <a:xfrm>
                <a:off x="3362431" y="1027212"/>
                <a:ext cx="1503471" cy="1544319"/>
              </a:xfrm>
              <a:prstGeom prst="ellipse">
                <a:avLst/>
              </a:prstGeom>
              <a:ln w="63500" cap="rnd">
                <a:noFill/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3411378" y="1799371"/>
                <a:ext cx="1454524" cy="307777"/>
              </a:xfrm>
              <a:prstGeom prst="rect">
                <a:avLst/>
              </a:prstGeom>
              <a:noFill/>
              <a:effectLst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endParaRPr lang="fr-FR" sz="1400" b="1" dirty="0">
                  <a:ln w="12700">
                    <a:solidFill>
                      <a:srgbClr val="7030A0"/>
                    </a:solidFill>
                    <a:prstDash val="solid"/>
                  </a:ln>
                  <a:solidFill>
                    <a:srgbClr val="7030A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mbria" pitchFamily="18" charset="0"/>
                  <a:ea typeface="Cambria" pitchFamily="18" charset="0"/>
                </a:endParaRPr>
              </a:p>
            </p:txBody>
          </p:sp>
        </p:grpSp>
        <p:sp>
          <p:nvSpPr>
            <p:cNvPr id="2048" name="ZoneTexte 2047"/>
            <p:cNvSpPr txBox="1"/>
            <p:nvPr/>
          </p:nvSpPr>
          <p:spPr>
            <a:xfrm>
              <a:off x="3317094" y="1721979"/>
              <a:ext cx="15488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Sr </a:t>
              </a:r>
              <a:r>
                <a:rPr lang="fr-FR" sz="1400" b="1" dirty="0" smtClean="0">
                  <a:solidFill>
                    <a:srgbClr val="7030A0"/>
                  </a:solidFill>
                </a:rPr>
                <a:t>Aurélie-Michelle</a:t>
              </a:r>
              <a:endParaRPr lang="fr-FR" b="1" dirty="0" smtClean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 smtClean="0">
                  <a:solidFill>
                    <a:srgbClr val="7030A0"/>
                  </a:solidFill>
                </a:rPr>
                <a:t>Etudiante</a:t>
              </a:r>
              <a:endParaRPr lang="fr-FR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051" name="Groupe 2050"/>
          <p:cNvGrpSpPr/>
          <p:nvPr/>
        </p:nvGrpSpPr>
        <p:grpSpPr>
          <a:xfrm>
            <a:off x="-294432" y="853854"/>
            <a:ext cx="2205802" cy="1916514"/>
            <a:chOff x="-294432" y="853854"/>
            <a:chExt cx="2205802" cy="1916514"/>
          </a:xfrm>
        </p:grpSpPr>
        <p:pic>
          <p:nvPicPr>
            <p:cNvPr id="7" name="Image 6" descr="C:\Users\Sr Fanja\Desktop\site nove\101MSDCF\DSC07873.JPG"/>
            <p:cNvPicPr/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30" t="21534" r="4610"/>
            <a:stretch/>
          </p:blipFill>
          <p:spPr bwMode="auto">
            <a:xfrm rot="5400000">
              <a:off x="-90127" y="1060568"/>
              <a:ext cx="1916514" cy="15030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049" name="ZoneTexte 2048"/>
            <p:cNvSpPr txBox="1"/>
            <p:nvPr/>
          </p:nvSpPr>
          <p:spPr>
            <a:xfrm>
              <a:off x="-294432" y="2060533"/>
              <a:ext cx="22058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0000FF"/>
                  </a:solidFill>
                </a:rPr>
                <a:t>Novice </a:t>
              </a:r>
            </a:p>
            <a:p>
              <a:pPr algn="ctr"/>
              <a:r>
                <a:rPr lang="fr-FR" sz="1400" b="1" dirty="0" smtClean="0">
                  <a:solidFill>
                    <a:srgbClr val="0000FF"/>
                  </a:solidFill>
                </a:rPr>
                <a:t>Micheline-Christa</a:t>
              </a:r>
              <a:endParaRPr lang="fr-FR" sz="14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061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1180" y="692696"/>
            <a:ext cx="8229600" cy="1143000"/>
          </a:xfr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fr-FR" b="1" dirty="0">
              <a:ln w="900" cmpd="sng">
                <a:noFill/>
                <a:prstDash val="solid"/>
              </a:ln>
              <a:solidFill>
                <a:srgbClr val="FF99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Espace réservé du contenu 3" descr="C:\Users\Sr Fanja\Desktop\site nove\101MSDCF\DSC0776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r="2424"/>
          <a:stretch/>
        </p:blipFill>
        <p:spPr bwMode="auto">
          <a:xfrm>
            <a:off x="0" y="2739"/>
            <a:ext cx="9144000" cy="685800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Picture 2"/>
          <p:cNvPicPr>
            <a:picLocks/>
          </p:cNvPicPr>
          <p:nvPr/>
        </p:nvPicPr>
        <p:blipFill>
          <a:blip r:embed="rId3" cstate="print"/>
          <a:srcRect l="42051" t="14566" r="24084" b="35911"/>
          <a:stretch>
            <a:fillRect/>
          </a:stretch>
        </p:blipFill>
        <p:spPr bwMode="auto">
          <a:xfrm>
            <a:off x="0" y="4016841"/>
            <a:ext cx="1728192" cy="19884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 descr="C:\Users\Soeur Fanja\Documents\Photos fév 2014\DSC018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05169" y="4021624"/>
            <a:ext cx="1621016" cy="180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Espace réservé du contenu 3" descr="C:\Users\Soeur Fanja\Documents\Photos fév 2014\DSC01798.JPG"/>
          <p:cNvPicPr/>
          <p:nvPr/>
        </p:nvPicPr>
        <p:blipFill>
          <a:blip r:embed="rId5" cstate="print"/>
          <a:srcRect l="32255" t="23238" r="56652" b="54912"/>
          <a:stretch>
            <a:fillRect/>
          </a:stretch>
        </p:blipFill>
        <p:spPr bwMode="auto">
          <a:xfrm>
            <a:off x="2195736" y="4176923"/>
            <a:ext cx="1583690" cy="198844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804332" y="980728"/>
            <a:ext cx="5989493" cy="40011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FR" sz="2000" b="1" dirty="0"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</a:rPr>
              <a:t>Les Maîtresses </a:t>
            </a:r>
            <a:r>
              <a:rPr lang="fr-FR" sz="2000" b="1" dirty="0" smtClean="0"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</a:rPr>
              <a:t>des Novices depuis </a:t>
            </a:r>
            <a:r>
              <a:rPr lang="fr-FR" sz="2000" b="1" dirty="0">
                <a:effectLst>
                  <a:outerShdw blurRad="31750" dist="25400" dir="5400000" algn="tl">
                    <a:srgbClr val="000000">
                      <a:alpha val="25000"/>
                    </a:srgbClr>
                  </a:outerShdw>
                </a:effectLst>
              </a:rPr>
              <a:t>le début</a:t>
            </a:r>
            <a:endParaRPr lang="fr-FR" sz="2000" dirty="0"/>
          </a:p>
        </p:txBody>
      </p:sp>
      <p:sp>
        <p:nvSpPr>
          <p:cNvPr id="16" name="Rectangle 15"/>
          <p:cNvSpPr/>
          <p:nvPr/>
        </p:nvSpPr>
        <p:spPr>
          <a:xfrm>
            <a:off x="0" y="6167743"/>
            <a:ext cx="1804332" cy="908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latin typeface="Comic Sans MS" pitchFamily="66" charset="0"/>
              </a:rPr>
              <a:t>Sr Cécile-Jean </a:t>
            </a:r>
            <a:r>
              <a:rPr lang="fr-FR" sz="1400" b="1" dirty="0" smtClean="0">
                <a:latin typeface="Comic Sans MS" pitchFamily="66" charset="0"/>
              </a:rPr>
              <a:t>BOULANGER</a:t>
            </a:r>
          </a:p>
          <a:p>
            <a:pPr lvl="0" algn="ctr"/>
            <a:r>
              <a:rPr lang="fr-FR" altLang="zh-CN" b="1" dirty="0">
                <a:latin typeface="Comic Sans MS" pitchFamily="66" charset="0"/>
                <a:cs typeface="Times New Roman" pitchFamily="18" charset="0"/>
              </a:rPr>
              <a:t>1991-1996</a:t>
            </a:r>
            <a:endParaRPr lang="fr-FR" altLang="zh-CN" b="1" dirty="0">
              <a:latin typeface="Comic Sans MS" pitchFamily="66" charset="0"/>
              <a:cs typeface="Arial" pitchFamily="34" charset="0"/>
            </a:endParaRPr>
          </a:p>
          <a:p>
            <a:pPr algn="ctr"/>
            <a:endParaRPr lang="fr-FR" dirty="0"/>
          </a:p>
        </p:txBody>
      </p:sp>
      <p:sp>
        <p:nvSpPr>
          <p:cNvPr id="18" name="Rectangle à coins arrondis 17"/>
          <p:cNvSpPr/>
          <p:nvPr/>
        </p:nvSpPr>
        <p:spPr>
          <a:xfrm>
            <a:off x="6702508" y="6005281"/>
            <a:ext cx="2448272" cy="11647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Comic Sans MS" pitchFamily="66" charset="0"/>
              </a:rPr>
              <a:t>Sr </a:t>
            </a:r>
            <a:r>
              <a:rPr lang="fr-FR" b="1" dirty="0" err="1">
                <a:latin typeface="Comic Sans MS" pitchFamily="66" charset="0"/>
              </a:rPr>
              <a:t>Fanja</a:t>
            </a:r>
            <a:r>
              <a:rPr lang="fr-FR" b="1" dirty="0">
                <a:latin typeface="Comic Sans MS" pitchFamily="66" charset="0"/>
              </a:rPr>
              <a:t> Angeline</a:t>
            </a:r>
          </a:p>
          <a:p>
            <a:pPr algn="ctr"/>
            <a:r>
              <a:rPr lang="fr-FR" b="1" dirty="0">
                <a:latin typeface="Comic Sans MS" pitchFamily="66" charset="0"/>
              </a:rPr>
              <a:t>29 juin 2013 </a:t>
            </a:r>
          </a:p>
          <a:p>
            <a:pPr algn="ctr"/>
            <a:r>
              <a:rPr lang="fr-FR" b="1" dirty="0" smtClean="0">
                <a:latin typeface="Comic Sans MS" pitchFamily="66" charset="0"/>
              </a:rPr>
              <a:t>jusqu’aujourd’hui</a:t>
            </a:r>
            <a:endParaRPr lang="fr-FR" b="1" dirty="0">
              <a:latin typeface="Comic Sans MS" pitchFamily="66" charset="0"/>
            </a:endParaRPr>
          </a:p>
          <a:p>
            <a:pPr algn="ctr"/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2057918" y="6165364"/>
            <a:ext cx="2442074" cy="1034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Comic Sans MS" pitchFamily="66" charset="0"/>
              </a:rPr>
              <a:t>Sr Francine-Paola</a:t>
            </a:r>
            <a:endParaRPr lang="fr-FR" b="1" dirty="0">
              <a:solidFill>
                <a:schemeClr val="bg1"/>
              </a:solidFill>
              <a:latin typeface="Comic Sans MS" pitchFamily="66" charset="0"/>
            </a:endParaRPr>
          </a:p>
          <a:p>
            <a:pPr algn="ctr"/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1996 </a:t>
            </a:r>
            <a:r>
              <a:rPr lang="fr-FR" sz="2000" b="1" dirty="0" smtClean="0">
                <a:solidFill>
                  <a:schemeClr val="bg1"/>
                </a:solidFill>
                <a:latin typeface="Comic Sans MS" pitchFamily="66" charset="0"/>
              </a:rPr>
              <a:t>- </a:t>
            </a:r>
            <a:r>
              <a:rPr lang="fr-FR" sz="1600" b="1" dirty="0">
                <a:solidFill>
                  <a:schemeClr val="bg1"/>
                </a:solidFill>
                <a:latin typeface="Comic Sans MS" pitchFamily="66" charset="0"/>
              </a:rPr>
              <a:t>2013</a:t>
            </a:r>
          </a:p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-19681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ln w="900" cmpd="sng">
                  <a:noFill/>
                  <a:prstDash val="solid"/>
                </a:ln>
                <a:solidFill>
                  <a:srgbClr val="FF9900"/>
                </a:solidFill>
                <a:effectLst>
                  <a:innerShdw blurRad="101600" dist="76200" dir="5400000">
                    <a:srgbClr val="6076B4">
                      <a:satMod val="190000"/>
                      <a:tint val="100000"/>
                      <a:alpha val="74000"/>
                    </a:srgbClr>
                  </a:innerShdw>
                </a:effectLst>
              </a:rPr>
              <a:t>Date de fondation: 15 juin 1993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6565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8" grpId="0"/>
      <p:bldP spid="19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7" t="7604"/>
          <a:stretch/>
        </p:blipFill>
        <p:spPr bwMode="auto">
          <a:xfrm flipH="1">
            <a:off x="5640240" y="2060848"/>
            <a:ext cx="338779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671" y="188640"/>
            <a:ext cx="8229600" cy="1600200"/>
          </a:xfrm>
        </p:spPr>
        <p:txBody>
          <a:bodyPr/>
          <a:lstStyle/>
          <a:p>
            <a:r>
              <a:rPr lang="fr-FR" cap="small" dirty="0" smtClean="0">
                <a:latin typeface="Times New Roman" pitchFamily="18" charset="0"/>
              </a:rPr>
              <a:t>COMMUNAUTÉ DE FOI ET DE PRIERE</a:t>
            </a:r>
            <a:endParaRPr lang="fr-FR" cap="small" dirty="0"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29161" y="3652761"/>
            <a:ext cx="1130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Dans 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4087909" y="4291436"/>
            <a:ext cx="1612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Parole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470945" y="4813905"/>
            <a:ext cx="318388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fr-FR" sz="28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Dans l’Eucharistie</a:t>
            </a:r>
          </a:p>
        </p:txBody>
      </p:sp>
      <p:sp>
        <p:nvSpPr>
          <p:cNvPr id="8" name="Rectangle 7"/>
          <p:cNvSpPr/>
          <p:nvPr/>
        </p:nvSpPr>
        <p:spPr>
          <a:xfrm>
            <a:off x="3458207" y="5523204"/>
            <a:ext cx="292900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8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Dans l’adoration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7799" y="6070755"/>
            <a:ext cx="483177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fr-FR" sz="2800" b="1" dirty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Dans la prière </a:t>
            </a:r>
            <a:r>
              <a:rPr lang="fr-FR" sz="2800" b="1" dirty="0" smtClean="0">
                <a:ln w="11430"/>
                <a:gradFill>
                  <a:gsLst>
                    <a:gs pos="0">
                      <a:srgbClr val="9C5252">
                        <a:tint val="70000"/>
                        <a:satMod val="245000"/>
                      </a:srgbClr>
                    </a:gs>
                    <a:gs pos="75000">
                      <a:srgbClr val="9C5252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9C5252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commune, … </a:t>
            </a:r>
            <a:endParaRPr lang="fr-FR" sz="2800" b="1" dirty="0">
              <a:ln w="11430"/>
              <a:gradFill>
                <a:gsLst>
                  <a:gs pos="0">
                    <a:srgbClr val="9C5252">
                      <a:tint val="70000"/>
                      <a:satMod val="245000"/>
                    </a:srgbClr>
                  </a:gs>
                  <a:gs pos="75000">
                    <a:srgbClr val="9C5252">
                      <a:tint val="90000"/>
                      <a:shade val="60000"/>
                      <a:satMod val="240000"/>
                    </a:srgbClr>
                  </a:gs>
                  <a:gs pos="100000">
                    <a:srgbClr val="9C5252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H:\DCIM\101MSDCF\DSC08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11880"/>
          <a:stretch/>
        </p:blipFill>
        <p:spPr bwMode="auto">
          <a:xfrm flipH="1">
            <a:off x="107505" y="2256208"/>
            <a:ext cx="3980404" cy="2735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2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/>
          <p:cNvSpPr/>
          <p:nvPr/>
        </p:nvSpPr>
        <p:spPr>
          <a:xfrm>
            <a:off x="251520" y="5085184"/>
            <a:ext cx="3312368" cy="16561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67475" y="4797152"/>
            <a:ext cx="3600400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fr-FR" sz="20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Récollection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fr-FR" sz="20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Retraite </a:t>
            </a:r>
            <a:r>
              <a:rPr lang="fr-FR" sz="2000" b="1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annuelle</a:t>
            </a:r>
          </a:p>
          <a:p>
            <a:pPr lvl="0" algn="ctr">
              <a:lnSpc>
                <a:spcPct val="150000"/>
              </a:lnSpc>
            </a:pPr>
            <a:r>
              <a:rPr lang="fr-FR" sz="2000" b="1" dirty="0"/>
              <a:t>Ressourcement </a:t>
            </a:r>
            <a:r>
              <a:rPr lang="fr-FR" sz="2000" b="1" dirty="0" smtClean="0"/>
              <a:t>spirituel</a:t>
            </a:r>
            <a:endParaRPr lang="fr-FR" sz="2000" b="1" dirty="0"/>
          </a:p>
          <a:p>
            <a:pPr lvl="0" algn="ctr">
              <a:lnSpc>
                <a:spcPct val="150000"/>
              </a:lnSpc>
            </a:pPr>
            <a:r>
              <a:rPr lang="fr-FR" sz="2000" b="1" dirty="0">
                <a:solidFill>
                  <a:prstClr val="black"/>
                </a:solidFill>
                <a:cs typeface="Times New Roman" pitchFamily="18" charset="0"/>
              </a:rPr>
              <a:t>Un temps d’intériorité</a:t>
            </a:r>
          </a:p>
          <a:p>
            <a:endParaRPr lang="fr-FR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fr-FR" sz="2400" b="1" dirty="0"/>
          </a:p>
          <a:p>
            <a:pPr lvl="0">
              <a:lnSpc>
                <a:spcPct val="150000"/>
              </a:lnSpc>
            </a:pPr>
            <a:endParaRPr lang="fr-FR" sz="2000" b="1" dirty="0">
              <a:ln>
                <a:solidFill>
                  <a:srgbClr val="0070C0"/>
                </a:solidFill>
              </a:ln>
              <a:noFill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4980454" y="442257"/>
            <a:ext cx="4073727" cy="75151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fr-FR" sz="2400" b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Adoration</a:t>
            </a:r>
            <a:endParaRPr lang="fr-FR" sz="24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>
              <a:lnSpc>
                <a:spcPct val="150000"/>
              </a:lnSpc>
            </a:pPr>
            <a:endParaRPr lang="fr-FR" sz="2400" b="1" dirty="0">
              <a:ln>
                <a:solidFill>
                  <a:srgbClr val="0070C0"/>
                </a:solidFill>
              </a:ln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75" t="23429" r="19992" b="40869"/>
          <a:stretch/>
        </p:blipFill>
        <p:spPr bwMode="auto">
          <a:xfrm>
            <a:off x="0" y="1481803"/>
            <a:ext cx="4632426" cy="3315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7" t="16721" r="1621" b="8435"/>
          <a:stretch/>
        </p:blipFill>
        <p:spPr bwMode="auto">
          <a:xfrm>
            <a:off x="4632426" y="3008637"/>
            <a:ext cx="4425400" cy="346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980454" y="1193771"/>
            <a:ext cx="40773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 smtClean="0"/>
              <a:t>Source de notre Apostolat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/>
              <a:t>Source de joie 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/>
              <a:t>Rassemblement dans l’amour </a:t>
            </a:r>
            <a:endParaRPr lang="fr-FR" b="1" dirty="0"/>
          </a:p>
        </p:txBody>
      </p:sp>
      <p:sp>
        <p:nvSpPr>
          <p:cNvPr id="4" name="Rectangle 3"/>
          <p:cNvSpPr/>
          <p:nvPr/>
        </p:nvSpPr>
        <p:spPr>
          <a:xfrm>
            <a:off x="420036" y="356349"/>
            <a:ext cx="38122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 vie c’est  Jésus </a:t>
            </a:r>
          </a:p>
          <a:p>
            <a:pPr algn="ctr"/>
            <a:r>
              <a:rPr lang="fr-FR" sz="32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Christ</a:t>
            </a:r>
            <a:endParaRPr lang="fr-FR" sz="3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45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131127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157794" y="1916832"/>
            <a:ext cx="4913313" cy="4926770"/>
            <a:chOff x="209540" y="1916832"/>
            <a:chExt cx="4913313" cy="492677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540" y="3197115"/>
              <a:ext cx="4913313" cy="3646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768" y="1916832"/>
              <a:ext cx="2652713" cy="1712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e 2"/>
          <p:cNvGrpSpPr/>
          <p:nvPr/>
        </p:nvGrpSpPr>
        <p:grpSpPr>
          <a:xfrm>
            <a:off x="5004048" y="1340768"/>
            <a:ext cx="3895725" cy="5302671"/>
            <a:chOff x="5004048" y="1340768"/>
            <a:chExt cx="3895725" cy="530267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340768"/>
              <a:ext cx="3895725" cy="382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297" y="4338389"/>
              <a:ext cx="3303587" cy="2305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693647" y="260648"/>
            <a:ext cx="575670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cap="none" spc="0" dirty="0" smtClean="0">
                <a:ln w="11430"/>
                <a:solidFill>
                  <a:srgbClr val="FF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Notre Mission</a:t>
            </a:r>
            <a:endParaRPr lang="fr-FR" sz="6600" b="1" cap="none" spc="0" dirty="0">
              <a:ln w="11430"/>
              <a:solidFill>
                <a:srgbClr val="FF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52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508" y="-171400"/>
            <a:ext cx="8229600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C00000"/>
                </a:solidFill>
              </a:rPr>
              <a:t>Mission et Activité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" y="1532790"/>
            <a:ext cx="1584176" cy="211223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4291" y="1258483"/>
            <a:ext cx="3744416" cy="2808312"/>
          </a:xfrm>
          <a:prstGeom prst="hear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  <a:softEdge rad="3175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8648" y="3747987"/>
            <a:ext cx="3312368" cy="2484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98431" y="5902488"/>
            <a:ext cx="2332369" cy="923330"/>
          </a:xfrm>
          <a:prstGeom prst="rect">
            <a:avLst/>
          </a:prstGeom>
          <a:noFill/>
          <a:ln w="55000" cap="flat" cmpd="thickThin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Bibliothèque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Favoriser le goût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de la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lecture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0232" y="4066795"/>
            <a:ext cx="1979712" cy="923330"/>
          </a:xfrm>
          <a:prstGeom prst="rect">
            <a:avLst/>
          </a:prstGeom>
          <a:noFill/>
          <a:ln w="55000" cap="flat" cmpd="thickThin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Agapè</a:t>
            </a:r>
            <a:r>
              <a:rPr kumimoji="0" lang="fr-FR" sz="1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ou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 petits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frères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de Saint-Paul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99647" y="1124744"/>
            <a:ext cx="2969448" cy="2520281"/>
          </a:xfrm>
          <a:prstGeom prst="wedgeRectCallout">
            <a:avLst>
              <a:gd name="adj1" fmla="val 73715"/>
              <a:gd name="adj2" fmla="val 316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Lucida Sans Unicode"/>
              </a:rPr>
              <a:t>Accueillir les enfants de notre quartier et leur </a:t>
            </a:r>
            <a:r>
              <a:rPr lang="fr-FR" b="1" kern="0" dirty="0" smtClean="0">
                <a:solidFill>
                  <a:sysClr val="windowText" lastClr="000000"/>
                </a:solidFill>
                <a:latin typeface="Lucida Sans Unicode"/>
              </a:rPr>
              <a:t>apprendre:</a:t>
            </a:r>
            <a:endParaRPr lang="fr-FR" b="1" kern="0" dirty="0">
              <a:solidFill>
                <a:sysClr val="windowText" lastClr="000000"/>
              </a:solidFill>
              <a:latin typeface="Lucida Sans Unicode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Lucida Sans Unicode"/>
              </a:rPr>
              <a:t>à vivre la foi  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fr-FR" b="1" kern="0" dirty="0">
                <a:solidFill>
                  <a:sysClr val="windowText" lastClr="000000"/>
                </a:solidFill>
                <a:latin typeface="Lucida Sans Unicode"/>
              </a:rPr>
              <a:t>à connaître saint Paul.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266" y="4587432"/>
            <a:ext cx="24320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660232" y="5240769"/>
            <a:ext cx="141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6444209" y="590248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Lucida Sans Unicode" pitchFamily="34" charset="0"/>
                <a:cs typeface="Lucida Sans Unicode" pitchFamily="34" charset="0"/>
              </a:rPr>
              <a:t>Nos jardiniers</a:t>
            </a:r>
            <a:endParaRPr lang="fr-FR" b="1" dirty="0"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7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1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8" grpId="0"/>
      <p:bldP spid="12" grpId="0" animBg="1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écutif">
  <a:themeElements>
    <a:clrScheme name="Exécutif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écutif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écutif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2726</TotalTime>
  <Words>223</Words>
  <Application>Microsoft Office PowerPoint</Application>
  <PresentationFormat>Affichage à l'écran (4:3)</PresentationFormat>
  <Paragraphs>88</Paragraphs>
  <Slides>14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Exécutif</vt:lpstr>
      <vt:lpstr>  </vt:lpstr>
      <vt:lpstr>Présentation PowerPoint</vt:lpstr>
      <vt:lpstr>Présentation PowerPoint</vt:lpstr>
      <vt:lpstr>Présentation PowerPoint</vt:lpstr>
      <vt:lpstr>Présentation PowerPoint</vt:lpstr>
      <vt:lpstr>COMMUNAUTÉ DE FOI ET DE PRIERE</vt:lpstr>
      <vt:lpstr>Présentation PowerPoint</vt:lpstr>
      <vt:lpstr>Présentation PowerPoint</vt:lpstr>
      <vt:lpstr>Mission et Activité </vt:lpstr>
      <vt:lpstr>Responsabilités des jeunes </vt:lpstr>
      <vt:lpstr>Présentation PowerPoint</vt:lpstr>
      <vt:lpstr>Présentation PowerPoint</vt:lpstr>
      <vt:lpstr>Accueillir: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SARMENTS D’ANTANIVAO</dc:title>
  <dc:creator>Sr Fanja</dc:creator>
  <cp:lastModifiedBy>Anna Suter</cp:lastModifiedBy>
  <cp:revision>408</cp:revision>
  <dcterms:created xsi:type="dcterms:W3CDTF">2020-02-13T08:25:55Z</dcterms:created>
  <dcterms:modified xsi:type="dcterms:W3CDTF">2020-03-17T15:02:01Z</dcterms:modified>
</cp:coreProperties>
</file>